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49"/>
  </p:notesMasterIdLst>
  <p:handoutMasterIdLst>
    <p:handoutMasterId r:id="rId50"/>
  </p:handoutMasterIdLst>
  <p:sldIdLst>
    <p:sldId id="264" r:id="rId3"/>
    <p:sldId id="280" r:id="rId4"/>
    <p:sldId id="403" r:id="rId5"/>
    <p:sldId id="404" r:id="rId6"/>
    <p:sldId id="405" r:id="rId7"/>
    <p:sldId id="406" r:id="rId8"/>
    <p:sldId id="407" r:id="rId9"/>
    <p:sldId id="408" r:id="rId10"/>
    <p:sldId id="409" r:id="rId11"/>
    <p:sldId id="410" r:id="rId12"/>
    <p:sldId id="411" r:id="rId13"/>
    <p:sldId id="412" r:id="rId14"/>
    <p:sldId id="413" r:id="rId15"/>
    <p:sldId id="414" r:id="rId16"/>
    <p:sldId id="415" r:id="rId17"/>
    <p:sldId id="416" r:id="rId18"/>
    <p:sldId id="417" r:id="rId19"/>
    <p:sldId id="369" r:id="rId20"/>
    <p:sldId id="397" r:id="rId21"/>
    <p:sldId id="398" r:id="rId22"/>
    <p:sldId id="399" r:id="rId23"/>
    <p:sldId id="368" r:id="rId24"/>
    <p:sldId id="396" r:id="rId25"/>
    <p:sldId id="401" r:id="rId26"/>
    <p:sldId id="371" r:id="rId27"/>
    <p:sldId id="372" r:id="rId28"/>
    <p:sldId id="382" r:id="rId29"/>
    <p:sldId id="383" r:id="rId30"/>
    <p:sldId id="384" r:id="rId31"/>
    <p:sldId id="385" r:id="rId32"/>
    <p:sldId id="386" r:id="rId33"/>
    <p:sldId id="387" r:id="rId34"/>
    <p:sldId id="388" r:id="rId35"/>
    <p:sldId id="389" r:id="rId36"/>
    <p:sldId id="390" r:id="rId37"/>
    <p:sldId id="373" r:id="rId38"/>
    <p:sldId id="374" r:id="rId39"/>
    <p:sldId id="375" r:id="rId40"/>
    <p:sldId id="376" r:id="rId41"/>
    <p:sldId id="377" r:id="rId42"/>
    <p:sldId id="378" r:id="rId43"/>
    <p:sldId id="381" r:id="rId44"/>
    <p:sldId id="392" r:id="rId45"/>
    <p:sldId id="394" r:id="rId46"/>
    <p:sldId id="400" r:id="rId47"/>
    <p:sldId id="393" r:id="rId48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howGuides="1">
      <p:cViewPr varScale="1">
        <p:scale>
          <a:sx n="69" d="100"/>
          <a:sy n="69" d="100"/>
        </p:scale>
        <p:origin x="696" y="66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2/25/2019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2/25/2019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2/25/2019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2/25/2019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2/25/2019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2/25/2019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2/25/2019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2/25/2019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2/25/2019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2/25/2019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2/25/2019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2/25/2019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BAZI%20SAB&#304;TLER%20VE%20B&#304;R&#304;M%20&#199;EV&#304;RME%20FAKT&#214;RLER&#304;.docx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Kütle ve Enerji Denklikleri</a:t>
            </a:r>
            <a:br>
              <a:rPr lang="tr-TR" sz="4400" dirty="0"/>
            </a:br>
            <a:r>
              <a:rPr lang="tr-TR" sz="4400" dirty="0">
                <a:solidFill>
                  <a:srgbClr val="FF0000"/>
                </a:solidFill>
              </a:rPr>
              <a:t>Birimler ve Boyutlar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75130"/>
            <a:ext cx="10157354" cy="6294230"/>
          </a:xfrm>
        </p:spPr>
        <p:txBody>
          <a:bodyPr>
            <a:normAutofit/>
          </a:bodyPr>
          <a:lstStyle/>
          <a:p>
            <a:pPr marL="363538" indent="-363538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0070C0"/>
                </a:solidFill>
              </a:rPr>
              <a:t>4. Bu çevirme katsayıları, uygun bir forma sokularak yukarıdaki </a:t>
            </a:r>
            <a:r>
              <a:rPr lang="tr-TR" sz="2800" b="1" dirty="0">
                <a:solidFill>
                  <a:srgbClr val="00B050"/>
                </a:solidFill>
              </a:rPr>
              <a:t>eşitliğin sağına </a:t>
            </a:r>
            <a:r>
              <a:rPr lang="tr-TR" sz="2800" b="1" dirty="0">
                <a:solidFill>
                  <a:srgbClr val="0070C0"/>
                </a:solidFill>
              </a:rPr>
              <a:t>sıra ile, ikinci, üçüncü, dördüncü ve beşinci "</a:t>
            </a:r>
            <a:r>
              <a:rPr lang="tr-TR" sz="2800" b="1" dirty="0">
                <a:solidFill>
                  <a:srgbClr val="FF0000"/>
                </a:solidFill>
              </a:rPr>
              <a:t>çarpan terim</a:t>
            </a:r>
            <a:r>
              <a:rPr lang="tr-TR" sz="2800" b="1" dirty="0">
                <a:solidFill>
                  <a:srgbClr val="0070C0"/>
                </a:solidFill>
              </a:rPr>
              <a:t>" olarak yerleştirilir. </a:t>
            </a:r>
          </a:p>
          <a:p>
            <a:pPr marL="363538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0070C0"/>
                </a:solidFill>
              </a:rPr>
              <a:t>Uygun form aşağıdaki ilkelerle belirlenir. </a:t>
            </a:r>
          </a:p>
          <a:p>
            <a:pPr marL="363538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0070C0"/>
                </a:solidFill>
              </a:rPr>
              <a:t>Çevirme tablosundan bulunmuş olan yukarıdaki çevirme katsayıları, </a:t>
            </a:r>
            <a:r>
              <a:rPr lang="tr-TR" sz="2800" b="1" dirty="0">
                <a:solidFill>
                  <a:srgbClr val="FF0000"/>
                </a:solidFill>
              </a:rPr>
              <a:t>bayağı kesir </a:t>
            </a:r>
            <a:r>
              <a:rPr lang="tr-TR" sz="2800" b="1" dirty="0">
                <a:solidFill>
                  <a:srgbClr val="0070C0"/>
                </a:solidFill>
              </a:rPr>
              <a:t>halinde ifade edilmelidir.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424194" y="4797152"/>
                <a:ext cx="2850469" cy="78374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𝐉</m:t>
                          </m:r>
                        </m:num>
                        <m:den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𝐤</m:t>
                          </m:r>
                        </m:den>
                      </m:f>
                      <m:r>
                        <a:rPr lang="tr-TR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𝐁𝐓𝐔</m:t>
                          </m:r>
                        </m:num>
                        <m:den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𝐟𝐭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𝐡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°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𝐅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4194" y="4797152"/>
                <a:ext cx="2850469" cy="7837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4438228" y="4822975"/>
            <a:ext cx="2566729" cy="6876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>
              <a:lnSpc>
                <a:spcPct val="160000"/>
              </a:lnSpc>
            </a:pPr>
            <a:r>
              <a:rPr lang="tr-TR" sz="2800" b="1" dirty="0">
                <a:solidFill>
                  <a:srgbClr val="FFFF00"/>
                </a:solidFill>
              </a:rPr>
              <a:t>1 BTU = 1055 J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74ECFD73-66DF-40E8-9167-3274D2388634}"/>
                  </a:ext>
                </a:extLst>
              </p:cNvPr>
              <p:cNvSpPr/>
              <p:nvPr/>
            </p:nvSpPr>
            <p:spPr>
              <a:xfrm>
                <a:off x="4438228" y="5689127"/>
                <a:ext cx="1183337" cy="7937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𝟏𝟎𝟓𝟓</m:t>
                          </m:r>
                          <m:r>
                            <a:rPr lang="tr-T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𝐉</m:t>
                          </m:r>
                        </m:num>
                        <m:den>
                          <m:r>
                            <a:rPr lang="tr-T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𝐁𝐓𝐔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74ECFD73-66DF-40E8-9167-3274D23886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8228" y="5689127"/>
                <a:ext cx="1183337" cy="7937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8BA2E618-EB56-459C-941B-34CEE0CC287A}"/>
                  </a:ext>
                </a:extLst>
              </p:cNvPr>
              <p:cNvSpPr/>
              <p:nvPr/>
            </p:nvSpPr>
            <p:spPr>
              <a:xfrm>
                <a:off x="5821620" y="5689127"/>
                <a:ext cx="1183337" cy="8427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𝐁𝐓𝐔</m:t>
                          </m:r>
                        </m:num>
                        <m:den>
                          <m:r>
                            <a:rPr lang="tr-TR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𝟏𝟎𝟓𝟓</m:t>
                          </m:r>
                          <m:r>
                            <a:rPr lang="tr-TR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𝐉</m:t>
                          </m:r>
                        </m:den>
                      </m:f>
                    </m:oMath>
                  </m:oMathPara>
                </a14:m>
                <a:endParaRPr lang="tr-TR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8BA2E618-EB56-459C-941B-34CEE0CC28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1620" y="5689127"/>
                <a:ext cx="1183337" cy="8427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965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70C0"/>
                </a:solidFill>
              </a:rPr>
              <a:t>Bu ifade için; </a:t>
            </a:r>
            <a:r>
              <a:rPr lang="tr-TR" sz="2800" b="1" dirty="0">
                <a:solidFill>
                  <a:srgbClr val="FF0000"/>
                </a:solidFill>
              </a:rPr>
              <a:t>çevrilmek istenen birimde paydada </a:t>
            </a:r>
            <a:r>
              <a:rPr lang="tr-TR" sz="2800" b="1" dirty="0">
                <a:solidFill>
                  <a:srgbClr val="0070C0"/>
                </a:solidFill>
              </a:rPr>
              <a:t>yer alan birim, </a:t>
            </a:r>
            <a:r>
              <a:rPr lang="tr-TR" sz="2800" b="1" dirty="0">
                <a:solidFill>
                  <a:srgbClr val="7030A0"/>
                </a:solidFill>
              </a:rPr>
              <a:t>çevirme katsayısının payında yer almalıdır</a:t>
            </a:r>
            <a:r>
              <a:rPr lang="tr-TR" sz="2800" b="1" dirty="0">
                <a:solidFill>
                  <a:srgbClr val="0070C0"/>
                </a:solidFill>
              </a:rPr>
              <a:t>. </a:t>
            </a:r>
            <a:endParaRPr lang="tr-TR" sz="2000" b="1" dirty="0">
              <a:solidFill>
                <a:srgbClr val="0070C0"/>
              </a:solidFill>
            </a:endParaRP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70C0"/>
                </a:solidFill>
              </a:rPr>
              <a:t>Aynı şekilde </a:t>
            </a:r>
            <a:r>
              <a:rPr lang="tr-TR" sz="2800" b="1" dirty="0">
                <a:solidFill>
                  <a:srgbClr val="7030A0"/>
                </a:solidFill>
              </a:rPr>
              <a:t>çevrilmek istenen birimde payda yer alan birim</a:t>
            </a:r>
            <a:r>
              <a:rPr lang="tr-TR" sz="2800" b="1" dirty="0">
                <a:solidFill>
                  <a:srgbClr val="0070C0"/>
                </a:solidFill>
              </a:rPr>
              <a:t>, </a:t>
            </a:r>
            <a:r>
              <a:rPr lang="tr-TR" sz="2800" b="1" dirty="0">
                <a:solidFill>
                  <a:srgbClr val="FF0000"/>
                </a:solidFill>
              </a:rPr>
              <a:t>çevirme katsayısının paydasında </a:t>
            </a:r>
            <a:r>
              <a:rPr lang="tr-TR" sz="2800" b="1" dirty="0">
                <a:solidFill>
                  <a:srgbClr val="0070C0"/>
                </a:solidFill>
              </a:rPr>
              <a:t>yer almalıdır.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8254652" y="4149080"/>
                <a:ext cx="2850469" cy="78374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𝐉</m:t>
                          </m:r>
                        </m:num>
                        <m:den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𝐤</m:t>
                          </m:r>
                        </m:den>
                      </m:f>
                      <m:r>
                        <a:rPr lang="tr-TR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𝐁𝐓𝐔</m:t>
                          </m:r>
                        </m:num>
                        <m:den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𝐟𝐭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𝐡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°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𝐅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4652" y="4149080"/>
                <a:ext cx="2850469" cy="7837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438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404664"/>
                <a:ext cx="10157354" cy="6264696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>
                    <a:solidFill>
                      <a:srgbClr val="0070C0"/>
                    </a:solidFill>
                  </a:rPr>
                  <a:t>Örneğin, çevrilmek istenen birim olan "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𝐁𝐓𝐔</m:t>
                        </m:r>
                      </m:num>
                      <m:den>
                        <m:r>
                          <a:rPr lang="tr-TR" sz="2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𝐟𝐭</m:t>
                        </m:r>
                        <m:r>
                          <a:rPr lang="tr-TR" sz="2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𝐡</m:t>
                        </m:r>
                        <m:r>
                          <a:rPr lang="tr-TR" sz="2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°</m:t>
                        </m:r>
                        <m:r>
                          <a:rPr lang="tr-TR" sz="2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𝐅</m:t>
                        </m:r>
                      </m:den>
                    </m:f>
                  </m:oMath>
                </a14:m>
                <a:r>
                  <a:rPr lang="tr-TR" sz="2800" b="1" dirty="0">
                    <a:solidFill>
                      <a:srgbClr val="0070C0"/>
                    </a:solidFill>
                  </a:rPr>
                  <a:t>" biriminde, BTU payda yer aldığından,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1 BTU = 1055 J 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çevirme katsayısı,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1055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𝐉</m:t>
                        </m:r>
                      </m:num>
                      <m:den>
                        <m:r>
                          <a:rPr lang="tr-TR" sz="2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𝐁𝐓𝐔</m:t>
                        </m:r>
                      </m:den>
                    </m:f>
                  </m:oMath>
                </a14:m>
                <a:r>
                  <a:rPr lang="tr-TR" sz="2800" b="1" dirty="0">
                    <a:solidFill>
                      <a:srgbClr val="0070C0"/>
                    </a:solidFill>
                  </a:rPr>
                  <a:t> halinde bir bayağı kesre dönüştürülmeli ve böylece </a:t>
                </a:r>
                <a:r>
                  <a:rPr lang="tr-TR" sz="2800" b="1" dirty="0" err="1">
                    <a:solidFill>
                      <a:srgbClr val="0070C0"/>
                    </a:solidFill>
                  </a:rPr>
                  <a:t>BTU'ya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 paydada yer verilmelidir. </a:t>
                </a: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404664"/>
                <a:ext cx="10157354" cy="6264696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8221047" y="4581128"/>
                <a:ext cx="2850469" cy="78374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𝐉</m:t>
                          </m:r>
                        </m:num>
                        <m:den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𝐤</m:t>
                          </m:r>
                        </m:den>
                      </m:f>
                      <m:r>
                        <a:rPr lang="tr-TR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𝐁𝐓𝐔</m:t>
                          </m:r>
                        </m:num>
                        <m:den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𝐟𝐭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𝐡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°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𝐅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1047" y="4581128"/>
                <a:ext cx="2850469" cy="7837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9429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32656"/>
                <a:ext cx="10157354" cy="6336704"/>
              </a:xfrm>
            </p:spPr>
            <p:txBody>
              <a:bodyPr>
                <a:normAutofit/>
              </a:bodyPr>
              <a:lstStyle/>
              <a:p>
                <a:pPr marL="363538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rgbClr val="0070C0"/>
                    </a:solidFill>
                  </a:rPr>
                  <a:t>Aynı ilkelerle diğer üç birim sıra ile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𝐟𝐭</m:t>
                        </m:r>
                      </m:num>
                      <m:den>
                        <m:r>
                          <a:rPr lang="tr-TR" sz="2800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tr-TR" sz="2800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tr-TR" sz="2800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𝟑𝟎𝟒𝟖</m:t>
                        </m:r>
                        <m:r>
                          <a:rPr lang="tr-TR" sz="2800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</m:den>
                    </m:f>
                  </m:oMath>
                </a14:m>
                <a:r>
                  <a:rPr lang="tr-TR" sz="2800" b="1" dirty="0">
                    <a:solidFill>
                      <a:srgbClr val="0070C0"/>
                    </a:solidFill>
                  </a:rPr>
                  <a:t>),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℉</m:t>
                        </m:r>
                      </m:num>
                      <m:den>
                        <m:f>
                          <m:fPr>
                            <m:ctrlPr>
                              <a:rPr lang="tr-TR" sz="28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28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tr-TR" sz="28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𝟗</m:t>
                            </m:r>
                          </m:den>
                        </m:f>
                        <m:r>
                          <a:rPr lang="tr-TR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℃</m:t>
                        </m:r>
                      </m:den>
                    </m:f>
                  </m:oMath>
                </a14:m>
                <a:r>
                  <a:rPr lang="tr-TR" sz="2800" b="1" dirty="0">
                    <a:solidFill>
                      <a:srgbClr val="0070C0"/>
                    </a:solidFill>
                  </a:rPr>
                  <a:t>) ve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𝐡</m:t>
                        </m:r>
                      </m:num>
                      <m:den>
                        <m:r>
                          <a:rPr lang="tr-TR" sz="2800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𝟑𝟔𝟎𝟎</m:t>
                        </m:r>
                        <m:r>
                          <a:rPr lang="tr-TR" sz="2800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𝐬</m:t>
                        </m:r>
                      </m:den>
                    </m:f>
                  </m:oMath>
                </a14:m>
                <a:r>
                  <a:rPr lang="tr-TR" sz="2800" b="1" dirty="0">
                    <a:solidFill>
                      <a:srgbClr val="0070C0"/>
                    </a:solidFill>
                  </a:rPr>
                  <a:t>) şekline dönüştürülür.</a:t>
                </a:r>
              </a:p>
              <a:p>
                <a:pPr marL="363538" indent="-363538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rgbClr val="0070C0"/>
                    </a:solidFill>
                  </a:rPr>
                  <a:t>5- Bu şekilde düzenlenen çevirme katsayıları yukarıdaki eşitliğin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sağ tarafına 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sıra ile çarpan olarak yerleştirilir. </a:t>
                </a:r>
              </a:p>
              <a:p>
                <a:pPr marL="363538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rgbClr val="0070C0"/>
                    </a:solidFill>
                  </a:rPr>
                  <a:t>Buna göre eşitlik aşağıdaki gibi tamamlanır. </a:t>
                </a:r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Ç</m:t>
                          </m:r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F</m:t>
                          </m:r>
                        </m:e>
                      </m:d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J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  <m: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tr-TR" sz="2800" b="0" i="0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BTU</m:t>
                          </m:r>
                        </m:num>
                        <m:den>
                          <m: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ft</m:t>
                          </m:r>
                          <m: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 ℉</m:t>
                          </m:r>
                        </m:den>
                      </m:f>
                      <m:r>
                        <a:rPr lang="tr-TR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1055 </m:t>
                          </m:r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J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BTU</m:t>
                          </m:r>
                        </m:den>
                      </m:f>
                      <m:r>
                        <a:rPr lang="tr-TR" sz="28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ft</m:t>
                          </m:r>
                        </m:num>
                        <m:den>
                          <m: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0,3048 </m:t>
                          </m:r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</m:den>
                      </m:f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2800" b="0" i="0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℉</m:t>
                          </m:r>
                        </m:num>
                        <m:den>
                          <m:f>
                            <m:f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den>
                          </m:f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℃</m:t>
                          </m:r>
                        </m:den>
                      </m:f>
                      <m:r>
                        <a:rPr lang="tr-TR" sz="28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3600 </m:t>
                          </m:r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s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32656"/>
                <a:ext cx="10157354" cy="6336704"/>
              </a:xfrm>
              <a:blipFill>
                <a:blip r:embed="rId2"/>
                <a:stretch>
                  <a:fillRect l="-9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5584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32656"/>
                <a:ext cx="10157354" cy="6336704"/>
              </a:xfrm>
            </p:spPr>
            <p:txBody>
              <a:bodyPr>
                <a:normAutofit fontScale="92500"/>
              </a:bodyPr>
              <a:lstStyle/>
              <a:p>
                <a:pPr marL="363538" indent="-363538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3000" b="1" dirty="0">
                    <a:solidFill>
                      <a:srgbClr val="0070C0"/>
                    </a:solidFill>
                  </a:rPr>
                  <a:t>6. Tamamlanmış bu eşitliğe matematiksel işlemler uygulanarak </a:t>
                </a:r>
                <a:r>
                  <a:rPr lang="tr-TR" sz="3000" b="1" dirty="0">
                    <a:solidFill>
                      <a:srgbClr val="00B050"/>
                    </a:solidFill>
                  </a:rPr>
                  <a:t>sadeleştirilir</a:t>
                </a:r>
                <a:r>
                  <a:rPr lang="tr-TR" sz="3000" b="1" dirty="0">
                    <a:solidFill>
                      <a:srgbClr val="0070C0"/>
                    </a:solidFill>
                  </a:rPr>
                  <a:t>. </a:t>
                </a:r>
              </a:p>
              <a:p>
                <a:pPr marL="363538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3000" b="1" dirty="0">
                    <a:solidFill>
                      <a:srgbClr val="0070C0"/>
                    </a:solidFill>
                  </a:rPr>
                  <a:t>Sadeleştirmede sayısal değerlerle, birimleri ayırmak suretiyle işlem uygulanması, hata yapma olasılığını azaltabilir. </a:t>
                </a:r>
              </a:p>
              <a:p>
                <a:pPr marL="363538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3000" b="1" dirty="0">
                    <a:solidFill>
                      <a:srgbClr val="0070C0"/>
                    </a:solidFill>
                  </a:rPr>
                  <a:t>Aşağıdaki örnekte bu şekilde bir yol izlenmiştir. </a:t>
                </a:r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>
                              <a:latin typeface="Cambria Math" panose="02040503050406030204" pitchFamily="18" charset="0"/>
                            </a:rPr>
                            <m:t>Ç</m:t>
                          </m:r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F</m:t>
                          </m:r>
                        </m:e>
                      </m:d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J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m</m:t>
                          </m:r>
                          <m:r>
                            <a:rPr lang="tr-TR" sz="28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a:rPr lang="tr-TR" sz="28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a:rPr lang="tr-TR" sz="280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tr-TR" sz="280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>
                              <a:latin typeface="Cambria Math" panose="02040503050406030204" pitchFamily="18" charset="0"/>
                            </a:rPr>
                            <m:t>1055</m:t>
                          </m:r>
                        </m:num>
                        <m:den>
                          <m: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0,3048 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 </m:t>
                          </m:r>
                          <m:f>
                            <m:f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9</m:t>
                              </m:r>
                            </m:den>
                          </m:f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×3600</m:t>
                          </m:r>
                        </m:den>
                      </m:f>
                      <m:r>
                        <a:rPr lang="tr-TR" sz="2800" b="0" i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tr-TR" sz="280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BTU</m:t>
                          </m:r>
                          <m: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J</m:t>
                          </m:r>
                          <m: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ft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℉ </m:t>
                          </m:r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ft</m:t>
                          </m:r>
                          <m: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℉ </m:t>
                          </m:r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BTU</m:t>
                          </m:r>
                          <m:r>
                            <a:rPr lang="tr-TR" sz="28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m</m:t>
                          </m:r>
                          <m: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s</m:t>
                          </m:r>
                        </m:den>
                      </m:f>
                      <m:r>
                        <a:rPr lang="tr-TR" sz="2800" b="0" i="0" smtClean="0">
                          <a:latin typeface="Cambria Math" panose="02040503050406030204" pitchFamily="18" charset="0"/>
                        </a:rPr>
                        <m:t>=1,73 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J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  <m: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32656"/>
                <a:ext cx="10157354" cy="6336704"/>
              </a:xfrm>
              <a:blipFill>
                <a:blip r:embed="rId2"/>
                <a:stretch>
                  <a:fillRect l="-9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/>
          <p:cNvCxnSpPr/>
          <p:nvPr/>
        </p:nvCxnSpPr>
        <p:spPr>
          <a:xfrm flipV="1">
            <a:off x="7056520" y="5118360"/>
            <a:ext cx="351094" cy="40682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7732702" y="5120879"/>
            <a:ext cx="360040" cy="40178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8042222" y="5132388"/>
            <a:ext cx="342146" cy="40630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8333848" y="5132388"/>
            <a:ext cx="352852" cy="403473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7669887" y="5636444"/>
            <a:ext cx="351094" cy="40682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6814492" y="5611911"/>
            <a:ext cx="360040" cy="40178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7167344" y="5636967"/>
            <a:ext cx="342146" cy="40630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6507665" y="5624090"/>
            <a:ext cx="352852" cy="403473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401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32656"/>
                <a:ext cx="10157354" cy="6264696"/>
              </a:xfrm>
            </p:spPr>
            <p:txBody>
              <a:bodyPr>
                <a:normAutofit/>
              </a:bodyPr>
              <a:lstStyle/>
              <a:p>
                <a:pPr marL="363538" indent="-363538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rgbClr val="0070C0"/>
                    </a:solidFill>
                  </a:rPr>
                  <a:t>7. Sadeleştirme sonunda ortaya çıkan sayısal değer (1,73) aranmakta olan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çevirme faktörüdür 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(ÇF). </a:t>
                </a:r>
              </a:p>
              <a:p>
                <a:pPr marL="363538" indent="-363538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rgbClr val="0070C0"/>
                    </a:solidFill>
                  </a:rPr>
                  <a:t>8. Sadeleştirme sonunda ortaya çıkan birim "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tr-TR" sz="2800">
                            <a:latin typeface="Cambria Math" panose="02040503050406030204" pitchFamily="18" charset="0"/>
                          </a:rPr>
                          <m:t>J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tr-TR" sz="280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tr-TR" sz="28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tr-TR" sz="2800"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lang="tr-TR" sz="28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tr-TR" sz="2800">
                            <a:latin typeface="Cambria Math" panose="02040503050406030204" pitchFamily="18" charset="0"/>
                          </a:rPr>
                          <m:t>K</m:t>
                        </m:r>
                        <m:r>
                          <a:rPr lang="tr-TR" sz="280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tr-TR" sz="2800" b="1" dirty="0">
                    <a:solidFill>
                      <a:srgbClr val="0070C0"/>
                    </a:solidFill>
                  </a:rPr>
                  <a:t>" ile, eşitliğin sol tarafında yer alan birimin aynı olması, birim çevirme işleminin hatasız tamamlandığının kanıtıdır. Ulaşılan sonuç şu şekilde anlamlandırılır. </a:t>
                </a:r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BTU</m:t>
                          </m:r>
                        </m:num>
                        <m:den>
                          <m: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ft</m:t>
                          </m:r>
                          <m: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℉</m:t>
                          </m:r>
                        </m:den>
                      </m:f>
                      <m:r>
                        <a:rPr lang="tr-TR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=1,73 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  <m: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tr-TR" sz="2700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32656"/>
                <a:ext cx="10157354" cy="6264696"/>
              </a:xfrm>
              <a:blipFill>
                <a:blip r:embed="rId2"/>
                <a:stretch>
                  <a:fillRect l="-900" r="-4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593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404664"/>
                <a:ext cx="10157354" cy="5832648"/>
              </a:xfrm>
            </p:spPr>
            <p:txBody>
              <a:bodyPr>
                <a:normAutofit/>
              </a:bodyPr>
              <a:lstStyle/>
              <a:p>
                <a:pPr marL="363538" indent="-363538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700" b="1" dirty="0">
                    <a:solidFill>
                      <a:srgbClr val="0070C0"/>
                    </a:solidFill>
                  </a:rPr>
                  <a:t>9. Çevrilecek birimin önünde yer alan, fakat henüz dikkate alınmamış olan sayısal değer, artık bu aşamada işleme alınabilir. </a:t>
                </a:r>
              </a:p>
              <a:p>
                <a:pPr marL="363538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700" b="1" dirty="0">
                    <a:solidFill>
                      <a:srgbClr val="0070C0"/>
                    </a:solidFill>
                  </a:rPr>
                  <a:t>Bunun için, sözü edilen sayısal değer eşitliğin her iki tarafına yerleştirilir. Buna göre; </a:t>
                </a:r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tr-TR" sz="28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BTU</m:t>
                          </m:r>
                        </m:num>
                        <m:den>
                          <m: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ft</m:t>
                          </m:r>
                          <m: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℉</m:t>
                          </m:r>
                        </m:den>
                      </m:f>
                      <m:r>
                        <a:rPr lang="tr-TR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tr-TR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tr-TR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1,73</m:t>
                      </m:r>
                      <m:r>
                        <a:rPr lang="tr-TR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tr-TR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  <m: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tr-TR" sz="2700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404664"/>
                <a:ext cx="10157354" cy="5832648"/>
              </a:xfrm>
              <a:blipFill>
                <a:blip r:embed="rId2"/>
                <a:stretch>
                  <a:fillRect l="-84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6896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5976664"/>
          </a:xfrm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0070C0"/>
                </a:solidFill>
              </a:rPr>
              <a:t>Not : Eğer yukarıda verilen 2. maddede değinilenin aksine, çevrilecek olan birimin önünde yer, alan sayısal değere o aşamada yer verilirse, sonuçta doğrudan ulaşılmak istenen birimin sayısal değeri bulunur.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0070C0"/>
                </a:solidFill>
              </a:rPr>
              <a:t>Çevirme faktörü görülmese de bu sayısal değerine içindedir.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88254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>
                <a:solidFill>
                  <a:srgbClr val="FF0000"/>
                </a:solidFill>
              </a:rPr>
              <a:t>Örnek 1.1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/>
                  <a:t>%45 oranında çözünmüş madde içeren portakal suyu konsantresinin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özgül ısısı </a:t>
                </a:r>
                <a:r>
                  <a:rPr lang="tr-TR" sz="2800" b="1" dirty="0"/>
                  <a:t>c</a:t>
                </a:r>
                <a:r>
                  <a:rPr lang="tr-TR" sz="2800" b="1" baseline="-25000" dirty="0"/>
                  <a:t>p</a:t>
                </a:r>
                <a:r>
                  <a:rPr lang="tr-TR" sz="2800" b="1" dirty="0"/>
                  <a:t> = 0,64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tr-TR" sz="2800" b="1">
                            <a:latin typeface="Cambria Math" panose="02040503050406030204" pitchFamily="18" charset="0"/>
                          </a:rPr>
                          <m:t>BTU</m:t>
                        </m:r>
                      </m:num>
                      <m:den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 b="1">
                                <a:latin typeface="Cambria Math" panose="02040503050406030204" pitchFamily="18" charset="0"/>
                              </a:rPr>
                              <m:t>lb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tr-TR" sz="2800" b="1">
                                <a:latin typeface="Cambria Math" panose="02040503050406030204" pitchFamily="18" charset="0"/>
                              </a:rPr>
                              <m:t>m</m:t>
                            </m:r>
                          </m:sub>
                        </m:sSub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 ℉</m:t>
                        </m:r>
                      </m:den>
                    </m:f>
                  </m:oMath>
                </a14:m>
                <a:r>
                  <a:rPr lang="tr-TR" sz="2800" b="1" dirty="0"/>
                  <a:t>'dir. </a:t>
                </a: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/>
                  <a:t>Bu değeri "Sl" birim sistemindeki eşdeğerine çeviriniz. </a:t>
                </a: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1747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>
                <a:solidFill>
                  <a:srgbClr val="FF0000"/>
                </a:solidFill>
              </a:rPr>
              <a:t>Örnek 1.1 </a:t>
            </a:r>
            <a:r>
              <a:rPr lang="tr-TR" b="1" dirty="0">
                <a:solidFill>
                  <a:srgbClr val="7030A0"/>
                </a:solidFill>
              </a:rPr>
              <a:t>Çözüm</a:t>
            </a:r>
            <a:endParaRPr lang="tr-TR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535512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tr-TR" sz="2800" b="1" dirty="0"/>
                  <a:t>Özgül ısının SI birim sistemindeki birimi, "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𝑱</m:t>
                        </m:r>
                      </m:num>
                      <m:den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𝒌𝒈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𝑲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tr-TR" sz="2800" b="1" dirty="0"/>
                  <a:t>" veya "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𝑱</m:t>
                        </m:r>
                      </m:num>
                      <m:den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𝒌𝒈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℃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tr-TR" sz="2800" b="1" dirty="0"/>
                  <a:t>"dir. </a:t>
                </a:r>
              </a:p>
              <a:p>
                <a:pPr>
                  <a:lnSpc>
                    <a:spcPct val="150000"/>
                  </a:lnSpc>
                </a:pPr>
                <a:r>
                  <a:rPr lang="tr-TR" sz="2800" b="1" dirty="0"/>
                  <a:t>Birim çevirme tablosunda (EK 1), J, kg ve K birimlerinin SI sistemindeki çevirme katsayıları saptanmış ve aşağıda gösterilmiştir.</a:t>
                </a: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535512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019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>
                <a:solidFill>
                  <a:srgbClr val="C00000"/>
                </a:solidFill>
              </a:rPr>
              <a:t>Birim Dönüştürme</a:t>
            </a:r>
            <a:endParaRPr lang="tr-TR" sz="2800" b="1" dirty="0">
              <a:solidFill>
                <a:srgbClr val="0070C0"/>
              </a:solidFill>
            </a:endParaRPr>
          </a:p>
          <a:p>
            <a:r>
              <a:rPr lang="tr-TR" sz="2800" b="1" dirty="0">
                <a:solidFill>
                  <a:srgbClr val="0070C0"/>
                </a:solidFill>
              </a:rPr>
              <a:t>Eşitliklerin Boyutsal Tutarlılığı </a:t>
            </a:r>
          </a:p>
          <a:p>
            <a:r>
              <a:rPr lang="tr-TR" sz="2800" b="1" dirty="0" err="1">
                <a:solidFill>
                  <a:srgbClr val="0070C0"/>
                </a:solidFill>
              </a:rPr>
              <a:t>Lb</a:t>
            </a:r>
            <a:r>
              <a:rPr lang="tr-TR" sz="2800" b="1" baseline="-25000" dirty="0" err="1">
                <a:solidFill>
                  <a:srgbClr val="0070C0"/>
                </a:solidFill>
              </a:rPr>
              <a:t>m</a:t>
            </a:r>
            <a:r>
              <a:rPr lang="tr-TR" sz="2800" b="1" dirty="0">
                <a:solidFill>
                  <a:srgbClr val="0070C0"/>
                </a:solidFill>
              </a:rPr>
              <a:t> ve </a:t>
            </a:r>
            <a:r>
              <a:rPr lang="tr-TR" sz="2800" b="1" dirty="0" err="1">
                <a:solidFill>
                  <a:srgbClr val="0070C0"/>
                </a:solidFill>
              </a:rPr>
              <a:t>Lb</a:t>
            </a:r>
            <a:r>
              <a:rPr lang="tr-TR" sz="2800" b="1" baseline="-25000" dirty="0" err="1">
                <a:solidFill>
                  <a:srgbClr val="0070C0"/>
                </a:solidFill>
              </a:rPr>
              <a:t>f</a:t>
            </a:r>
            <a:r>
              <a:rPr lang="tr-TR" sz="2800" b="1" dirty="0">
                <a:solidFill>
                  <a:srgbClr val="0070C0"/>
                </a:solidFill>
              </a:rPr>
              <a:t> Arasındaki İlişki</a:t>
            </a:r>
          </a:p>
          <a:p>
            <a:r>
              <a:rPr lang="tr-TR" sz="2800" b="1" dirty="0">
                <a:solidFill>
                  <a:srgbClr val="0070C0"/>
                </a:solidFill>
              </a:rPr>
              <a:t>Boyutsuz Eşitlikler</a:t>
            </a:r>
          </a:p>
          <a:p>
            <a:endParaRPr lang="tr-TR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59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32656"/>
                <a:ext cx="10157354" cy="6336704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tr-TR" sz="2800" b="1" dirty="0"/>
                  <a:t>BTU = 1055 J </a:t>
                </a:r>
              </a:p>
              <a:p>
                <a:pPr>
                  <a:lnSpc>
                    <a:spcPct val="150000"/>
                  </a:lnSpc>
                </a:pPr>
                <a:r>
                  <a:rPr lang="tr-TR" sz="2800" b="1" dirty="0"/>
                  <a:t>Ib</a:t>
                </a:r>
                <a:r>
                  <a:rPr lang="tr-TR" sz="2800" b="1" baseline="-25000" dirty="0"/>
                  <a:t>m</a:t>
                </a:r>
                <a:r>
                  <a:rPr lang="tr-TR" sz="2800" b="1" dirty="0"/>
                  <a:t> = 0,4536 kg</a:t>
                </a:r>
              </a:p>
              <a:p>
                <a:pPr>
                  <a:lnSpc>
                    <a:spcPct val="150000"/>
                  </a:lnSpc>
                </a:pPr>
                <a:r>
                  <a:rPr lang="tr-TR" sz="2800" b="1" dirty="0"/>
                  <a:t>°F = 5/9 °C</a:t>
                </a:r>
              </a:p>
              <a:p>
                <a:pPr>
                  <a:lnSpc>
                    <a:spcPct val="150000"/>
                  </a:lnSpc>
                </a:pPr>
                <a:r>
                  <a:rPr lang="tr-TR" sz="2800" b="1" dirty="0"/>
                  <a:t>1°C = 1 K.</a:t>
                </a:r>
              </a:p>
              <a:p>
                <a:r>
                  <a:rPr lang="tr-TR" sz="2800" b="1" dirty="0"/>
                  <a:t>Birim çevirme eşitliği aşağıdaki gibi düzenlenir. </a:t>
                </a:r>
              </a:p>
              <a:p>
                <a:endParaRPr lang="tr-TR" sz="28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Ç</m:t>
                          </m:r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F</m:t>
                          </m:r>
                        </m:e>
                      </m:d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J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kg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tr-TR" sz="2800" b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BTU</m:t>
                          </m:r>
                        </m:num>
                        <m:den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 b="1">
                                  <a:latin typeface="Cambria Math" panose="02040503050406030204" pitchFamily="18" charset="0"/>
                                </a:rPr>
                                <m:t>lb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800" b="1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℉</m:t>
                          </m:r>
                        </m:den>
                      </m:f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1055 </m:t>
                          </m:r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J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BTU</m:t>
                          </m:r>
                        </m:den>
                      </m:f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 b="1">
                                  <a:latin typeface="Cambria Math" panose="02040503050406030204" pitchFamily="18" charset="0"/>
                                </a:rPr>
                                <m:t>lb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800" b="1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sub>
                          </m:sSub>
                        </m:num>
                        <m:den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4536 </m:t>
                          </m:r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kg</m:t>
                          </m:r>
                        </m:den>
                      </m:f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℉</m:t>
                          </m:r>
                        </m:num>
                        <m:den>
                          <m:f>
                            <m:f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den>
                          </m:f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℃</m:t>
                          </m:r>
                        </m:den>
                      </m:f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℃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K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50000"/>
                  </a:lnSpc>
                </a:pPr>
                <a:endParaRPr lang="tr-TR" sz="2800" b="1" dirty="0"/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32656"/>
                <a:ext cx="10157354" cy="6336704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5481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260648"/>
                <a:ext cx="10157354" cy="6120680"/>
              </a:xfrm>
            </p:spPr>
            <p:txBody>
              <a:bodyPr>
                <a:normAutofit fontScale="92500"/>
              </a:bodyPr>
              <a:lstStyle/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Ç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</m:d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𝑱</m:t>
                          </m:r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𝒌𝒈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𝑲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𝟏𝟎𝟓𝟓</m:t>
                          </m:r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𝟒𝟓𝟑𝟔</m:t>
                          </m:r>
                          <m:f>
                            <m:f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num>
                            <m:den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den>
                          </m:f>
                        </m:den>
                      </m:f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𝐁𝐓𝐔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𝑱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𝒍𝒃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℉ ℃</m:t>
                          </m:r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𝒍𝒃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℉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𝐁𝐓𝐔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𝐤𝐠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℃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𝑲</m:t>
                          </m:r>
                        </m:den>
                      </m:f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sz="28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Ç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</m:d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𝑱</m:t>
                          </m:r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𝒌𝒈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𝑲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𝟒𝟏𝟖𝟔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𝟓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𝑱</m:t>
                          </m:r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𝒌𝒈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𝑲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tr-TR" sz="2800" b="1" dirty="0"/>
                  <a:t>ÇF = 4186,5 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tr-TR" sz="2800" b="1" dirty="0"/>
                  <a:t>0,64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𝑩𝑻𝑼</m:t>
                        </m:r>
                      </m:num>
                      <m:den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𝒍𝒃</m:t>
                            </m:r>
                          </m:e>
                          <m:sub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𝒎</m:t>
                            </m:r>
                          </m:sub>
                        </m:sSub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℉</m:t>
                        </m:r>
                      </m:den>
                    </m:f>
                  </m:oMath>
                </a14:m>
                <a:r>
                  <a:rPr lang="tr-TR" sz="2800" b="1" dirty="0"/>
                  <a:t> = 0,64 (4186,5)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𝑱</m:t>
                        </m:r>
                      </m:num>
                      <m:den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𝒌𝒈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𝑲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tr-TR" sz="28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tr-TR" sz="2800" b="1" dirty="0"/>
                  <a:t>0,64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𝑩𝑻𝑼</m:t>
                        </m:r>
                      </m:num>
                      <m:den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𝒍𝒃</m:t>
                            </m:r>
                          </m:e>
                          <m:sub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𝒎</m:t>
                            </m:r>
                          </m:sub>
                        </m:sSub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℉</m:t>
                        </m:r>
                      </m:den>
                    </m:f>
                  </m:oMath>
                </a14:m>
                <a:r>
                  <a:rPr lang="tr-TR" sz="2800" b="1" dirty="0"/>
                  <a:t>= 2679,4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𝑱</m:t>
                        </m:r>
                      </m:num>
                      <m:den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𝒌𝒈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𝑲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tr-TR" sz="2800" b="1" dirty="0"/>
                  <a:t> </a:t>
                </a: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260648"/>
                <a:ext cx="10157354" cy="612068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70174C8-0638-42D3-A70E-39FCB93D6CC1}"/>
              </a:ext>
            </a:extLst>
          </p:cNvPr>
          <p:cNvCxnSpPr/>
          <p:nvPr/>
        </p:nvCxnSpPr>
        <p:spPr>
          <a:xfrm flipV="1">
            <a:off x="6958508" y="820167"/>
            <a:ext cx="351094" cy="40682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6">
            <a:extLst>
              <a:ext uri="{FF2B5EF4-FFF2-40B4-BE49-F238E27FC236}">
                <a16:creationId xmlns:a16="http://schemas.microsoft.com/office/drawing/2014/main" id="{2CBAE405-89F7-4405-95EB-E3E845726B7C}"/>
              </a:ext>
            </a:extLst>
          </p:cNvPr>
          <p:cNvCxnSpPr/>
          <p:nvPr/>
        </p:nvCxnSpPr>
        <p:spPr>
          <a:xfrm flipV="1">
            <a:off x="8796448" y="825203"/>
            <a:ext cx="360040" cy="40178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9">
            <a:extLst>
              <a:ext uri="{FF2B5EF4-FFF2-40B4-BE49-F238E27FC236}">
                <a16:creationId xmlns:a16="http://schemas.microsoft.com/office/drawing/2014/main" id="{70618FFB-33A1-4AB9-9301-2CE6A4D2DC7A}"/>
              </a:ext>
            </a:extLst>
          </p:cNvPr>
          <p:cNvCxnSpPr/>
          <p:nvPr/>
        </p:nvCxnSpPr>
        <p:spPr>
          <a:xfrm flipV="1">
            <a:off x="8436431" y="822840"/>
            <a:ext cx="342146" cy="40630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1">
            <a:extLst>
              <a:ext uri="{FF2B5EF4-FFF2-40B4-BE49-F238E27FC236}">
                <a16:creationId xmlns:a16="http://schemas.microsoft.com/office/drawing/2014/main" id="{6980409F-C2FC-4CBD-AF31-CE8C5824CD09}"/>
              </a:ext>
            </a:extLst>
          </p:cNvPr>
          <p:cNvCxnSpPr/>
          <p:nvPr/>
        </p:nvCxnSpPr>
        <p:spPr>
          <a:xfrm flipV="1">
            <a:off x="7782127" y="836712"/>
            <a:ext cx="352852" cy="403473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1">
            <a:extLst>
              <a:ext uri="{FF2B5EF4-FFF2-40B4-BE49-F238E27FC236}">
                <a16:creationId xmlns:a16="http://schemas.microsoft.com/office/drawing/2014/main" id="{8F76A593-7542-4213-A6B7-7D04DAD43514}"/>
              </a:ext>
            </a:extLst>
          </p:cNvPr>
          <p:cNvCxnSpPr/>
          <p:nvPr/>
        </p:nvCxnSpPr>
        <p:spPr>
          <a:xfrm flipV="1">
            <a:off x="7606580" y="1340768"/>
            <a:ext cx="351094" cy="40682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2">
            <a:extLst>
              <a:ext uri="{FF2B5EF4-FFF2-40B4-BE49-F238E27FC236}">
                <a16:creationId xmlns:a16="http://schemas.microsoft.com/office/drawing/2014/main" id="{273839EC-103A-4B65-9303-E9C8634E040A}"/>
              </a:ext>
            </a:extLst>
          </p:cNvPr>
          <p:cNvCxnSpPr/>
          <p:nvPr/>
        </p:nvCxnSpPr>
        <p:spPr>
          <a:xfrm flipV="1">
            <a:off x="8689011" y="1316234"/>
            <a:ext cx="360040" cy="40178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3">
            <a:extLst>
              <a:ext uri="{FF2B5EF4-FFF2-40B4-BE49-F238E27FC236}">
                <a16:creationId xmlns:a16="http://schemas.microsoft.com/office/drawing/2014/main" id="{49036EFB-F35D-455B-BB2A-87826BA0482A}"/>
              </a:ext>
            </a:extLst>
          </p:cNvPr>
          <p:cNvCxnSpPr/>
          <p:nvPr/>
        </p:nvCxnSpPr>
        <p:spPr>
          <a:xfrm flipV="1">
            <a:off x="7111471" y="1313978"/>
            <a:ext cx="342146" cy="40630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4">
            <a:extLst>
              <a:ext uri="{FF2B5EF4-FFF2-40B4-BE49-F238E27FC236}">
                <a16:creationId xmlns:a16="http://schemas.microsoft.com/office/drawing/2014/main" id="{21191C1E-56E3-4CE0-99BC-21AD39F97BB9}"/>
              </a:ext>
            </a:extLst>
          </p:cNvPr>
          <p:cNvCxnSpPr/>
          <p:nvPr/>
        </p:nvCxnSpPr>
        <p:spPr>
          <a:xfrm flipV="1">
            <a:off x="6605656" y="1303245"/>
            <a:ext cx="352852" cy="403473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956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/>
              <a:t>EŞİTLİKLERİN BOYUTSAL TUTARLILIĞI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51961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Tüm eşitliklerin her iki tarafı </a:t>
            </a:r>
            <a:r>
              <a:rPr lang="tr-TR" sz="2800" b="1" dirty="0">
                <a:solidFill>
                  <a:srgbClr val="FF0000"/>
                </a:solidFill>
              </a:rPr>
              <a:t>aynı boyutta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F0"/>
                </a:solidFill>
              </a:rPr>
              <a:t>birimde </a:t>
            </a:r>
            <a:r>
              <a:rPr lang="tr-TR" sz="2800" b="1" dirty="0"/>
              <a:t>olmalıdır.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Bir eşitliğin boyutsal tutarlılığı kolaylıkla kontrol edilebilir.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amaçla eşitlikte bulunan değişkenlerin değerleri aynı birim sisteminde, örneğin </a:t>
            </a:r>
            <a:r>
              <a:rPr lang="tr-TR" sz="2800" b="1" dirty="0" err="1"/>
              <a:t>Sl</a:t>
            </a:r>
            <a:r>
              <a:rPr lang="tr-TR" sz="2800" b="1" dirty="0"/>
              <a:t> birim siteminde, konularak eşitliğin her iki tarafının boyutsal ve </a:t>
            </a:r>
            <a:r>
              <a:rPr lang="tr-TR" sz="2800" b="1" dirty="0" err="1"/>
              <a:t>birimsel</a:t>
            </a:r>
            <a:r>
              <a:rPr lang="tr-TR" sz="2800" b="1" dirty="0"/>
              <a:t> tutarlılığı kontrol edilir. </a:t>
            </a:r>
          </a:p>
        </p:txBody>
      </p:sp>
    </p:spTree>
    <p:extLst>
      <p:ext uri="{BB962C8B-B14F-4D97-AF65-F5344CB8AC3E}">
        <p14:creationId xmlns:p14="http://schemas.microsoft.com/office/powerpoint/2010/main" val="81775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>
                <a:solidFill>
                  <a:srgbClr val="FF0000"/>
                </a:solidFill>
              </a:rPr>
              <a:t>Örnek 1.11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3" cy="496756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İletim ısı transfer (aktarım) eşitliği; ısı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transfer hızını</a:t>
                </a:r>
                <a:r>
                  <a:rPr lang="tr-TR" sz="2800" b="1" dirty="0"/>
                  <a:t> (</a:t>
                </a:r>
                <a14:m>
                  <m:oMath xmlns:m="http://schemas.openxmlformats.org/officeDocument/2006/math">
                    <m:r>
                      <a:rPr lang="tr-TR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𝑸</m:t>
                    </m:r>
                    <m:r>
                      <a:rPr lang="tr-TR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sz="2800" b="1" dirty="0">
                            <a:solidFill>
                              <a:srgbClr val="FF0000"/>
                            </a:solidFill>
                          </a:rPr>
                          <m:t>enerji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sz="2800" b="1" dirty="0">
                            <a:solidFill>
                              <a:srgbClr val="FF0000"/>
                            </a:solidFill>
                          </a:rPr>
                          <m:t>zaman</m:t>
                        </m:r>
                      </m:den>
                    </m:f>
                  </m:oMath>
                </a14:m>
                <a:r>
                  <a:rPr lang="tr-TR" sz="2800" b="1" dirty="0"/>
                  <a:t>),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ısı transfer katsayısı </a:t>
                </a:r>
                <a:r>
                  <a:rPr lang="tr-TR" sz="2800" b="1" dirty="0"/>
                  <a:t>(h), </a:t>
                </a:r>
                <a:r>
                  <a:rPr lang="tr-TR" sz="2800" b="1" dirty="0">
                    <a:solidFill>
                      <a:srgbClr val="00B0F0"/>
                    </a:solidFill>
                  </a:rPr>
                  <a:t>alan</a:t>
                </a:r>
                <a:r>
                  <a:rPr lang="tr-TR" sz="2800" b="1" dirty="0"/>
                  <a:t> (A) ve </a:t>
                </a:r>
                <a:r>
                  <a:rPr lang="tr-TR" sz="2800" b="1" dirty="0">
                    <a:solidFill>
                      <a:srgbClr val="7030A0"/>
                    </a:solidFill>
                  </a:rPr>
                  <a:t>iki yüzey arasındaki sıcaklık farkı </a:t>
                </a:r>
                <a:r>
                  <a:rPr lang="tr-TR" sz="2800" b="1" dirty="0"/>
                  <a:t>(</a:t>
                </a:r>
                <a:r>
                  <a:rPr lang="el-GR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tr-TR" sz="2800" b="1" dirty="0"/>
                  <a:t>T) ile ifade etmektedir. </a:t>
                </a:r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Bu eşitliğin boyutsal olarak tutarlı olup olmadığını gösteriniz.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3" cy="4967560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077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20000" contrast="20000"/>
          </a:blip>
          <a:stretch>
            <a:fillRect/>
          </a:stretch>
        </p:blipFill>
        <p:spPr>
          <a:xfrm>
            <a:off x="3718148" y="476671"/>
            <a:ext cx="6218220" cy="5748391"/>
          </a:xfrm>
          <a:prstGeom prst="rect">
            <a:avLst/>
          </a:prstGeom>
          <a:solidFill>
            <a:srgbClr val="0070C0"/>
          </a:solidFill>
        </p:spPr>
      </p:pic>
      <p:sp>
        <p:nvSpPr>
          <p:cNvPr id="7" name="Rectangle 6"/>
          <p:cNvSpPr/>
          <p:nvPr/>
        </p:nvSpPr>
        <p:spPr>
          <a:xfrm>
            <a:off x="1557908" y="3009234"/>
            <a:ext cx="1794081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60000"/>
              </a:lnSpc>
            </a:pPr>
            <a:r>
              <a:rPr lang="tr-TR" b="1" dirty="0">
                <a:solidFill>
                  <a:srgbClr val="FF0000"/>
                </a:solidFill>
              </a:rPr>
              <a:t>Q </a:t>
            </a:r>
            <a:r>
              <a:rPr lang="tr-TR" b="1" dirty="0"/>
              <a:t>= </a:t>
            </a:r>
            <a:r>
              <a:rPr lang="tr-TR" b="1" dirty="0">
                <a:solidFill>
                  <a:srgbClr val="00B050"/>
                </a:solidFill>
              </a:rPr>
              <a:t>h</a:t>
            </a:r>
            <a:r>
              <a:rPr lang="tr-TR" b="1" dirty="0"/>
              <a:t> </a:t>
            </a:r>
            <a:r>
              <a:rPr lang="tr-TR" b="1" dirty="0">
                <a:solidFill>
                  <a:srgbClr val="00B0F0"/>
                </a:solidFill>
              </a:rPr>
              <a:t>A</a:t>
            </a:r>
            <a:r>
              <a:rPr lang="tr-TR" b="1" dirty="0"/>
              <a:t> </a:t>
            </a:r>
            <a:r>
              <a:rPr lang="el-GR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tr-TR" b="1" dirty="0">
                <a:solidFill>
                  <a:srgbClr val="7030A0"/>
                </a:solidFill>
              </a:rPr>
              <a:t>T</a:t>
            </a:r>
            <a:r>
              <a:rPr lang="tr-TR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127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>
                <a:solidFill>
                  <a:srgbClr val="FF0000"/>
                </a:solidFill>
              </a:rPr>
              <a:t>Örnek 1.11- </a:t>
            </a:r>
            <a:r>
              <a:rPr lang="tr-TR" b="1" dirty="0">
                <a:solidFill>
                  <a:srgbClr val="7030A0"/>
                </a:solidFill>
              </a:rPr>
              <a:t>Çözüm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Q </a:t>
                </a:r>
                <a:r>
                  <a:rPr lang="tr-TR" sz="2800" b="1" dirty="0"/>
                  <a:t>=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h</a:t>
                </a:r>
                <a:r>
                  <a:rPr lang="tr-TR" sz="2800" b="1" dirty="0"/>
                  <a:t> </a:t>
                </a:r>
                <a:r>
                  <a:rPr lang="tr-TR" sz="2800" b="1" dirty="0">
                    <a:solidFill>
                      <a:srgbClr val="00B0F0"/>
                    </a:solidFill>
                  </a:rPr>
                  <a:t>A</a:t>
                </a:r>
                <a:r>
                  <a:rPr lang="tr-TR" sz="2800" b="1" dirty="0"/>
                  <a:t> </a:t>
                </a:r>
                <a:r>
                  <a:rPr lang="el-GR" sz="28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tr-TR" sz="2800" b="1" dirty="0">
                    <a:solidFill>
                      <a:srgbClr val="7030A0"/>
                    </a:solidFill>
                  </a:rPr>
                  <a:t>T</a:t>
                </a:r>
                <a:r>
                  <a:rPr lang="tr-TR" sz="2800" b="1" dirty="0"/>
                  <a:t> </a:t>
                </a:r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Burada :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Q</a:t>
                </a:r>
                <a:r>
                  <a:rPr lang="tr-TR" sz="2800" b="1" dirty="0"/>
                  <a:t> = Birim zamanda transfer olan ısı,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𝐉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𝒔</m:t>
                        </m:r>
                      </m:den>
                    </m:f>
                  </m:oMath>
                </a14:m>
                <a:r>
                  <a:rPr lang="tr-TR" sz="2800" b="1" dirty="0"/>
                  <a:t>,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rgbClr val="00B050"/>
                    </a:solidFill>
                  </a:rPr>
                  <a:t>h</a:t>
                </a:r>
                <a:r>
                  <a:rPr lang="tr-TR" sz="2800" b="1" dirty="0"/>
                  <a:t> = Isı transfer katsayısı,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𝑾</m:t>
                        </m:r>
                      </m:num>
                      <m:den>
                        <m:sSup>
                          <m:sSup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𝑲</m:t>
                        </m:r>
                      </m:den>
                    </m:f>
                  </m:oMath>
                </a14:m>
                <a:r>
                  <a:rPr lang="tr-TR" sz="2800" b="1" dirty="0"/>
                  <a:t> ,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rgbClr val="00B0F0"/>
                    </a:solidFill>
                  </a:rPr>
                  <a:t>A</a:t>
                </a:r>
                <a:r>
                  <a:rPr lang="tr-TR" sz="2800" b="1" dirty="0"/>
                  <a:t> = Isı transfer alanı, m</a:t>
                </a:r>
                <a:r>
                  <a:rPr lang="tr-TR" sz="2800" b="1" baseline="30000" dirty="0"/>
                  <a:t>2</a:t>
                </a:r>
                <a:r>
                  <a:rPr lang="tr-TR" sz="2800" b="1" dirty="0"/>
                  <a:t>,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l-GR" sz="28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tr-TR" sz="2800" b="1" dirty="0">
                    <a:solidFill>
                      <a:srgbClr val="7030A0"/>
                    </a:solidFill>
                  </a:rPr>
                  <a:t>T</a:t>
                </a:r>
                <a:r>
                  <a:rPr lang="tr-TR" sz="2800" b="1" dirty="0"/>
                  <a:t> = iki yüzey arasında sıcaklık farkı, K.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>
                <a:blip r:embed="rId2"/>
                <a:stretch>
                  <a:fillRect l="-9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9460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620688"/>
                <a:ext cx="10157354" cy="576064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Buna göre; </a:t>
                </a:r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𝐉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𝐬</m:t>
                          </m:r>
                        </m:den>
                      </m:f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𝐖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𝐖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tr-TR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 b="1" i="0" smtClean="0">
                                      <a:latin typeface="Cambria Math" panose="02040503050406030204" pitchFamily="18" charset="0"/>
                                    </a:rPr>
                                    <m:t>𝐦</m:t>
                                  </m:r>
                                </m:e>
                                <m:sup>
                                  <m:r>
                                    <a:rPr lang="tr-TR" sz="2800" b="1" i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𝐊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𝐦</m:t>
                          </m:r>
                        </m:e>
                        <m:sup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𝐊</m:t>
                      </m:r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Payda da bulunan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tr-TR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tr-TR" sz="28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𝐊</m:t>
                    </m:r>
                    <m:r>
                      <a:rPr lang="tr-TR" sz="2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800" b="1" dirty="0"/>
                  <a:t>ifadesi ile payda bulunan "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tr-TR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tr-TR" sz="28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𝐊</m:t>
                    </m:r>
                  </m:oMath>
                </a14:m>
                <a:r>
                  <a:rPr lang="tr-TR" sz="2800" b="1" dirty="0"/>
                  <a:t>" ifadeleri birbirini götürecek ve böylece eşitliğin her iki tarafında da "W" kalacaktır. </a:t>
                </a:r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Böylece eşitliğin her iki tarafı da hem boyutsal hem de birimsel olarak birbirine eşittir.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620688"/>
                <a:ext cx="10157354" cy="5760640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/>
          <p:cNvCxnSpPr/>
          <p:nvPr/>
        </p:nvCxnSpPr>
        <p:spPr>
          <a:xfrm flipV="1">
            <a:off x="7174532" y="2024844"/>
            <a:ext cx="792088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6166420" y="2204864"/>
            <a:ext cx="792088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061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 err="1">
                <a:solidFill>
                  <a:srgbClr val="C00000"/>
                </a:solidFill>
              </a:rPr>
              <a:t>lb</a:t>
            </a:r>
            <a:r>
              <a:rPr lang="tr-TR" b="1" baseline="-25000" dirty="0" err="1">
                <a:solidFill>
                  <a:srgbClr val="C00000"/>
                </a:solidFill>
              </a:rPr>
              <a:t>m</a:t>
            </a:r>
            <a:r>
              <a:rPr lang="tr-TR" b="1" dirty="0">
                <a:solidFill>
                  <a:srgbClr val="C00000"/>
                </a:solidFill>
              </a:rPr>
              <a:t> ve </a:t>
            </a:r>
            <a:r>
              <a:rPr lang="tr-TR" b="1" dirty="0" err="1">
                <a:solidFill>
                  <a:srgbClr val="C00000"/>
                </a:solidFill>
              </a:rPr>
              <a:t>lb</a:t>
            </a:r>
            <a:r>
              <a:rPr lang="tr-TR" b="1" baseline="-25000" dirty="0" err="1">
                <a:solidFill>
                  <a:srgbClr val="C00000"/>
                </a:solidFill>
              </a:rPr>
              <a:t>f</a:t>
            </a:r>
            <a:r>
              <a:rPr lang="tr-TR" b="1" dirty="0">
                <a:solidFill>
                  <a:srgbClr val="C00000"/>
                </a:solidFill>
              </a:rPr>
              <a:t> Arasındaki İlişki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İngiliz birim siteminde, </a:t>
            </a:r>
            <a:r>
              <a:rPr lang="tr-TR" sz="2800" b="1" dirty="0">
                <a:solidFill>
                  <a:srgbClr val="00B050"/>
                </a:solidFill>
              </a:rPr>
              <a:t>kuvvet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FF0000"/>
                </a:solidFill>
              </a:rPr>
              <a:t>kütle</a:t>
            </a:r>
            <a:r>
              <a:rPr lang="tr-TR" sz="2800" b="1" dirty="0"/>
              <a:t> "</a:t>
            </a:r>
            <a:r>
              <a:rPr lang="tr-TR" sz="2800" b="1" dirty="0">
                <a:solidFill>
                  <a:srgbClr val="7030A0"/>
                </a:solidFill>
              </a:rPr>
              <a:t>pound</a:t>
            </a:r>
            <a:r>
              <a:rPr lang="tr-TR" sz="2800" b="1" dirty="0"/>
              <a:t>" olarak ifade edilmektedir.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Kuvvet ve kütle farklı fiziksel özellikler olduğu için, </a:t>
            </a:r>
            <a:r>
              <a:rPr lang="tr-TR" sz="2800" b="1" dirty="0">
                <a:solidFill>
                  <a:srgbClr val="00B050"/>
                </a:solidFill>
              </a:rPr>
              <a:t>kuvvet</a:t>
            </a:r>
            <a:r>
              <a:rPr lang="tr-TR" sz="2800" b="1" dirty="0"/>
              <a:t> "</a:t>
            </a:r>
            <a:r>
              <a:rPr lang="tr-TR" sz="2800" b="1" dirty="0" err="1">
                <a:solidFill>
                  <a:srgbClr val="00B050"/>
                </a:solidFill>
              </a:rPr>
              <a:t>lb</a:t>
            </a:r>
            <a:r>
              <a:rPr lang="tr-TR" sz="2800" b="1" baseline="-25000" dirty="0" err="1">
                <a:solidFill>
                  <a:srgbClr val="00B050"/>
                </a:solidFill>
              </a:rPr>
              <a:t>f</a:t>
            </a:r>
            <a:r>
              <a:rPr lang="tr-TR" sz="2800" b="1" dirty="0"/>
              <a:t>", </a:t>
            </a:r>
            <a:r>
              <a:rPr lang="tr-TR" sz="2800" b="1" dirty="0">
                <a:solidFill>
                  <a:srgbClr val="FF0000"/>
                </a:solidFill>
              </a:rPr>
              <a:t>kütle</a:t>
            </a:r>
            <a:r>
              <a:rPr lang="tr-TR" sz="2800" b="1" dirty="0"/>
              <a:t> ise "</a:t>
            </a:r>
            <a:r>
              <a:rPr lang="tr-TR" sz="2800" b="1" dirty="0" err="1">
                <a:solidFill>
                  <a:srgbClr val="FF0000"/>
                </a:solidFill>
              </a:rPr>
              <a:t>lb</a:t>
            </a:r>
            <a:r>
              <a:rPr lang="tr-TR" sz="2800" b="1" baseline="-25000" dirty="0" err="1">
                <a:solidFill>
                  <a:srgbClr val="FF0000"/>
                </a:solidFill>
              </a:rPr>
              <a:t>m</a:t>
            </a:r>
            <a:r>
              <a:rPr lang="tr-TR" sz="2800" b="1" dirty="0"/>
              <a:t>" ile gösterilmektedir.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Dünyanın yüzeyine etki eden yerçekimi kuvveti, belli bir kütlenin ağırlığına eşit olduğu için, </a:t>
            </a:r>
            <a:r>
              <a:rPr lang="tr-TR" sz="2800" b="1" dirty="0">
                <a:solidFill>
                  <a:srgbClr val="FF0000"/>
                </a:solidFill>
              </a:rPr>
              <a:t>İngiliz mühendislik sisteminde 1 </a:t>
            </a:r>
            <a:r>
              <a:rPr lang="tr-TR" sz="2800" b="1" dirty="0" err="1">
                <a:solidFill>
                  <a:srgbClr val="FF0000"/>
                </a:solidFill>
              </a:rPr>
              <a:t>lb</a:t>
            </a:r>
            <a:r>
              <a:rPr lang="tr-TR" sz="2800" b="1" baseline="-25000" dirty="0" err="1">
                <a:solidFill>
                  <a:srgbClr val="FF0000"/>
                </a:solidFill>
              </a:rPr>
              <a:t>m</a:t>
            </a:r>
            <a:r>
              <a:rPr lang="tr-TR" sz="2800" b="1" dirty="0">
                <a:solidFill>
                  <a:srgbClr val="FF0000"/>
                </a:solidFill>
              </a:rPr>
              <a:t> kütlenin ağırlığını, 1 </a:t>
            </a:r>
            <a:r>
              <a:rPr lang="tr-TR" sz="2800" b="1" dirty="0" err="1">
                <a:solidFill>
                  <a:srgbClr val="FF0000"/>
                </a:solidFill>
              </a:rPr>
              <a:t>lb</a:t>
            </a:r>
            <a:r>
              <a:rPr lang="tr-TR" sz="2800" b="1" baseline="-25000" dirty="0" err="1">
                <a:solidFill>
                  <a:srgbClr val="FF0000"/>
                </a:solidFill>
              </a:rPr>
              <a:t>f</a:t>
            </a:r>
            <a:r>
              <a:rPr lang="tr-TR" sz="2800" b="1" dirty="0" err="1">
                <a:solidFill>
                  <a:srgbClr val="FF0000"/>
                </a:solidFill>
              </a:rPr>
              <a:t>'a</a:t>
            </a:r>
            <a:r>
              <a:rPr lang="tr-TR" sz="2800" b="1" dirty="0">
                <a:solidFill>
                  <a:srgbClr val="FF0000"/>
                </a:solidFill>
              </a:rPr>
              <a:t> eşittir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5776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Her iki birimin aynı eşitlikte olması durumunda, </a:t>
            </a:r>
            <a:r>
              <a:rPr lang="tr-TR" sz="2800" b="1" dirty="0">
                <a:solidFill>
                  <a:srgbClr val="FF0000"/>
                </a:solidFill>
              </a:rPr>
              <a:t>bir faktör eklenerek</a:t>
            </a:r>
            <a:r>
              <a:rPr lang="tr-TR" sz="2800" b="1" dirty="0"/>
              <a:t> eşitliğin </a:t>
            </a:r>
            <a:r>
              <a:rPr lang="tr-TR" sz="2800" b="1" dirty="0">
                <a:solidFill>
                  <a:srgbClr val="FF0000"/>
                </a:solidFill>
              </a:rPr>
              <a:t>boyutsal olarak tutarlı</a:t>
            </a:r>
            <a:r>
              <a:rPr lang="tr-TR" sz="2800" b="1" dirty="0"/>
              <a:t> olması sağlanır.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durum aşağıda verilen kuvvet eşitliğinde gösterilmiştir.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8787E9"/>
                </a:solidFill>
              </a:rPr>
              <a:t>Kuvvet (F) = kütle (m) x yerçekimi ivmesi (a)</a:t>
            </a:r>
          </a:p>
        </p:txBody>
      </p:sp>
    </p:spTree>
    <p:extLst>
      <p:ext uri="{BB962C8B-B14F-4D97-AF65-F5344CB8AC3E}">
        <p14:creationId xmlns:p14="http://schemas.microsoft.com/office/powerpoint/2010/main" val="193475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32656"/>
                <a:ext cx="10157354" cy="6120680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rgbClr val="8787E9"/>
                    </a:solidFill>
                  </a:rPr>
                  <a:t>Kuvvet (F) = kütle (m) x yerçekimi ivmesi (a)</a:t>
                </a:r>
                <a:endParaRPr lang="tr-TR" sz="2800" b="1" dirty="0"/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Yukarıda verilen eşitlikte;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kuvvet</a:t>
                </a:r>
                <a:r>
                  <a:rPr lang="tr-TR" sz="2800" b="1" dirty="0"/>
                  <a:t> yerine </a:t>
                </a:r>
                <a:r>
                  <a:rPr lang="tr-TR" sz="2800" b="1" dirty="0" err="1">
                    <a:solidFill>
                      <a:srgbClr val="00B050"/>
                    </a:solidFill>
                  </a:rPr>
                  <a:t>lb</a:t>
                </a:r>
                <a:r>
                  <a:rPr lang="tr-TR" sz="2800" b="1" baseline="-25000" dirty="0" err="1">
                    <a:solidFill>
                      <a:srgbClr val="00B050"/>
                    </a:solidFill>
                  </a:rPr>
                  <a:t>f</a:t>
                </a:r>
                <a:r>
                  <a:rPr lang="tr-TR" sz="2800" b="1" dirty="0"/>
                  <a:t>,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kütle</a:t>
                </a:r>
                <a:r>
                  <a:rPr lang="tr-TR" sz="2800" b="1" dirty="0"/>
                  <a:t> yerine </a:t>
                </a:r>
                <a:r>
                  <a:rPr lang="tr-TR" sz="2800" b="1" dirty="0" err="1">
                    <a:solidFill>
                      <a:srgbClr val="FF0000"/>
                    </a:solidFill>
                  </a:rPr>
                  <a:t>lb</a:t>
                </a:r>
                <a:r>
                  <a:rPr lang="tr-TR" sz="2800" b="1" baseline="-25000" dirty="0" err="1">
                    <a:solidFill>
                      <a:srgbClr val="FF0000"/>
                    </a:solidFill>
                  </a:rPr>
                  <a:t>m</a:t>
                </a:r>
                <a:r>
                  <a:rPr lang="tr-TR" sz="2800" b="1" dirty="0"/>
                  <a:t> ve yerçekimi ivmesi yerine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𝐟𝐭</m:t>
                        </m:r>
                      </m:num>
                      <m:den>
                        <m:sSup>
                          <m:sSup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𝐬</m:t>
                            </m:r>
                          </m:e>
                          <m:sup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sz="2800" b="1" dirty="0"/>
                  <a:t> konulunca, eşitliğin boyutsal olarak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tutarlı olmadığı </a:t>
                </a:r>
                <a:r>
                  <a:rPr lang="tr-TR" sz="2800" b="1" dirty="0"/>
                  <a:t>görülmektedir. </a:t>
                </a:r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𝐥𝐛</m:t>
                          </m:r>
                        </m:e>
                        <m:sub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𝐟</m:t>
                          </m:r>
                        </m:sub>
                      </m:sSub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𝐥𝐛</m:t>
                          </m:r>
                        </m:e>
                        <m:sub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𝐦</m:t>
                          </m:r>
                        </m:sub>
                      </m:sSub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𝒇𝒕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32656"/>
                <a:ext cx="10157354" cy="6120680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547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>
                <a:solidFill>
                  <a:srgbClr val="C00000"/>
                </a:solidFill>
              </a:rPr>
              <a:t>Birim Dönüştürme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>
                    <a:solidFill>
                      <a:srgbClr val="00B050"/>
                    </a:solidFill>
                  </a:rPr>
                  <a:t>Sayısal değer </a:t>
                </a:r>
                <a:r>
                  <a:rPr lang="tr-TR" sz="2800" b="1" dirty="0"/>
                  <a:t>ile bunun </a:t>
                </a:r>
                <a:r>
                  <a:rPr lang="tr-TR" sz="2800" b="1" dirty="0">
                    <a:solidFill>
                      <a:srgbClr val="7030A0"/>
                    </a:solidFill>
                  </a:rPr>
                  <a:t>birimini</a:t>
                </a:r>
                <a:r>
                  <a:rPr lang="tr-TR" sz="2800" b="1" dirty="0"/>
                  <a:t> birlikte içeren eşitliklere ‘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boyutlu eşitlikler</a:t>
                </a:r>
                <a:r>
                  <a:rPr lang="tr-TR" sz="2800" b="1" dirty="0"/>
                  <a:t>’ denir.</a:t>
                </a:r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Örnek: </a:t>
                </a:r>
                <a14:m>
                  <m:oMath xmlns:m="http://schemas.openxmlformats.org/officeDocument/2006/math">
                    <m:r>
                      <a:rPr lang="tr-TR" sz="2800" b="1"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𝐁𝐓𝐔</m:t>
                        </m:r>
                      </m:num>
                      <m:den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𝐡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𝐟𝐭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 °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𝐅</m:t>
                        </m:r>
                      </m:den>
                    </m:f>
                    <m:r>
                      <a:rPr lang="tr-TR" sz="2800" b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𝟓𝟔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𝟕𝟖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𝐖</m:t>
                        </m:r>
                      </m:num>
                      <m:den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𝐊</m:t>
                        </m:r>
                      </m:den>
                    </m:f>
                  </m:oMath>
                </a14:m>
                <a:endParaRPr lang="tr-TR" sz="2800" b="1" dirty="0"/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Boyutlu eşitliklerde sayısal değerlere hangi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matematiksel işlem </a:t>
                </a:r>
                <a:r>
                  <a:rPr lang="tr-TR" sz="2800" b="1" dirty="0"/>
                  <a:t>uygulanıyorsa, beraberindeki birimlere aynı işlemler uygulanmalıdır.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>
                <a:blip r:embed="rId2"/>
                <a:stretch>
                  <a:fillRect l="-900" r="-84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06989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3000" b="1" dirty="0"/>
              <a:t>Bu eşitliğin boyutsal olarak </a:t>
            </a:r>
            <a:r>
              <a:rPr lang="tr-TR" sz="3000" b="1" dirty="0">
                <a:solidFill>
                  <a:srgbClr val="00B050"/>
                </a:solidFill>
              </a:rPr>
              <a:t>tutarlı olabilmesi </a:t>
            </a:r>
            <a:r>
              <a:rPr lang="tr-TR" sz="3000" b="1" dirty="0"/>
              <a:t>için, </a:t>
            </a:r>
            <a:r>
              <a:rPr lang="tr-TR" sz="3000" b="1" dirty="0">
                <a:solidFill>
                  <a:srgbClr val="FF0000"/>
                </a:solidFill>
              </a:rPr>
              <a:t>boyutsal sabit </a:t>
            </a:r>
            <a:r>
              <a:rPr lang="tr-TR" sz="3000" b="1" dirty="0"/>
              <a:t>olarak (</a:t>
            </a:r>
            <a:r>
              <a:rPr lang="en-US" sz="30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dimensional constant</a:t>
            </a:r>
            <a:r>
              <a:rPr lang="tr-TR" sz="3000" b="1" dirty="0"/>
              <a:t>) adlandırılan </a:t>
            </a:r>
            <a:r>
              <a:rPr lang="tr-TR" sz="3000" b="1" dirty="0" err="1">
                <a:solidFill>
                  <a:srgbClr val="00B050"/>
                </a:solidFill>
              </a:rPr>
              <a:t>g</a:t>
            </a:r>
            <a:r>
              <a:rPr lang="tr-TR" sz="3000" b="1" baseline="-25000" dirty="0" err="1">
                <a:solidFill>
                  <a:srgbClr val="00B050"/>
                </a:solidFill>
              </a:rPr>
              <a:t>c</a:t>
            </a:r>
            <a:r>
              <a:rPr lang="tr-TR" sz="3000" b="1" dirty="0"/>
              <a:t> değerinin, eşitliğin </a:t>
            </a:r>
            <a:r>
              <a:rPr lang="tr-TR" sz="3000" b="1" dirty="0">
                <a:solidFill>
                  <a:srgbClr val="7030A0"/>
                </a:solidFill>
              </a:rPr>
              <a:t>sağ tarafına </a:t>
            </a:r>
            <a:r>
              <a:rPr lang="tr-TR" sz="3000" b="1" dirty="0"/>
              <a:t>eklenmesi gerekmektedir.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3000" b="1" dirty="0" err="1"/>
              <a:t>lb</a:t>
            </a:r>
            <a:r>
              <a:rPr lang="tr-TR" sz="3000" b="1" baseline="-25000" dirty="0" err="1"/>
              <a:t>f</a:t>
            </a:r>
            <a:r>
              <a:rPr lang="tr-TR" sz="3000" b="1" dirty="0" err="1"/>
              <a:t>’u</a:t>
            </a:r>
            <a:r>
              <a:rPr lang="tr-TR" sz="3000" b="1" dirty="0"/>
              <a:t> sayısal olarak </a:t>
            </a:r>
            <a:r>
              <a:rPr lang="tr-TR" sz="3000" b="1" dirty="0" err="1"/>
              <a:t>Ib</a:t>
            </a:r>
            <a:r>
              <a:rPr lang="tr-TR" sz="3000" b="1" baseline="-25000" dirty="0" err="1"/>
              <a:t>m</a:t>
            </a:r>
            <a:r>
              <a:rPr lang="tr-TR" sz="3000" b="1" dirty="0" err="1"/>
              <a:t>’e</a:t>
            </a:r>
            <a:r>
              <a:rPr lang="tr-TR" sz="3000" b="1" dirty="0"/>
              <a:t> eşitleyebilmek için, </a:t>
            </a:r>
            <a:r>
              <a:rPr lang="tr-TR" sz="3000" b="1" dirty="0">
                <a:solidFill>
                  <a:srgbClr val="FF0000"/>
                </a:solidFill>
              </a:rPr>
              <a:t>yerçekimi ivmesinin </a:t>
            </a:r>
            <a:r>
              <a:rPr lang="tr-TR" sz="3000" b="1" dirty="0">
                <a:solidFill>
                  <a:srgbClr val="00B0F0"/>
                </a:solidFill>
              </a:rPr>
              <a:t>32,174 </a:t>
            </a:r>
            <a:r>
              <a:rPr lang="tr-TR" sz="3000" b="1" dirty="0" err="1">
                <a:solidFill>
                  <a:srgbClr val="00B0F0"/>
                </a:solidFill>
              </a:rPr>
              <a:t>ft</a:t>
            </a:r>
            <a:r>
              <a:rPr lang="tr-TR" sz="3000" b="1" dirty="0">
                <a:solidFill>
                  <a:srgbClr val="00B0F0"/>
                </a:solidFill>
              </a:rPr>
              <a:t>/s</a:t>
            </a:r>
            <a:r>
              <a:rPr lang="tr-TR" sz="3000" b="1" baseline="30000" dirty="0">
                <a:solidFill>
                  <a:srgbClr val="00B0F0"/>
                </a:solidFill>
              </a:rPr>
              <a:t>2</a:t>
            </a:r>
            <a:r>
              <a:rPr lang="tr-TR" sz="3000" b="1" dirty="0"/>
              <a:t>'ye eşit olduğu göz önüne alındığında, </a:t>
            </a:r>
            <a:r>
              <a:rPr lang="tr-TR" sz="3000" b="1" dirty="0" err="1">
                <a:solidFill>
                  <a:srgbClr val="FF0000"/>
                </a:solidFill>
              </a:rPr>
              <a:t>g</a:t>
            </a:r>
            <a:r>
              <a:rPr lang="tr-TR" sz="3000" b="1" baseline="-25000" dirty="0" err="1">
                <a:solidFill>
                  <a:srgbClr val="FF0000"/>
                </a:solidFill>
              </a:rPr>
              <a:t>c</a:t>
            </a:r>
            <a:r>
              <a:rPr lang="tr-TR" sz="3000" b="1" dirty="0"/>
              <a:t> sabitinin de sayısal değerinin </a:t>
            </a:r>
            <a:r>
              <a:rPr lang="tr-TR" sz="3000" b="1" dirty="0">
                <a:solidFill>
                  <a:srgbClr val="00B0F0"/>
                </a:solidFill>
              </a:rPr>
              <a:t>32,174 </a:t>
            </a:r>
            <a:r>
              <a:rPr lang="tr-TR" sz="3000" b="1" dirty="0"/>
              <a:t>olması ve </a:t>
            </a:r>
            <a:r>
              <a:rPr lang="tr-TR" sz="3000" b="1" dirty="0" err="1"/>
              <a:t>g</a:t>
            </a:r>
            <a:r>
              <a:rPr lang="tr-TR" sz="3000" b="1" baseline="-25000" dirty="0" err="1"/>
              <a:t>c</a:t>
            </a:r>
            <a:r>
              <a:rPr lang="tr-TR" sz="3000" b="1" dirty="0"/>
              <a:t> değerinin payda da yer alması gerekmektedir.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endParaRPr lang="tr-TR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9910836" y="1052736"/>
                <a:ext cx="2098267" cy="911403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lb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f</m:t>
                          </m:r>
                        </m:sub>
                      </m:sSub>
                      <m:r>
                        <a:rPr lang="tr-TR" sz="280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lb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m</m:t>
                          </m:r>
                        </m:sub>
                      </m:sSub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ft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e>
                            <m:sup>
                              <m:r>
                                <a:rPr lang="tr-TR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0836" y="1052736"/>
                <a:ext cx="2098267" cy="9114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2404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548680"/>
                <a:ext cx="10157354" cy="612068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Buna göre </a:t>
                </a:r>
                <a:r>
                  <a:rPr lang="tr-TR" sz="2800" b="1" dirty="0" err="1"/>
                  <a:t>g</a:t>
                </a:r>
                <a:r>
                  <a:rPr lang="tr-TR" sz="2800" b="1" baseline="-25000" dirty="0" err="1"/>
                  <a:t>c</a:t>
                </a:r>
                <a:r>
                  <a:rPr lang="tr-TR" sz="2800" b="1" dirty="0"/>
                  <a:t> değerinin birimi : </a:t>
                </a:r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𝒍𝒃</m:t>
                        </m:r>
                      </m:e>
                      <m:sub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  <m:r>
                      <a:rPr lang="tr-TR" sz="2800" b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𝒍𝒃</m:t>
                        </m:r>
                      </m:e>
                      <m:sub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𝒎</m:t>
                        </m:r>
                      </m:sub>
                    </m:sSub>
                    <m:r>
                      <a:rPr lang="tr-TR" sz="2800" b="1">
                        <a:latin typeface="Cambria Math" panose="02040503050406030204" pitchFamily="18" charset="0"/>
                      </a:rPr>
                      <m:t> (</m:t>
                    </m:r>
                    <m:r>
                      <a:rPr lang="tr-TR" sz="2800" b="1" i="1">
                        <a:latin typeface="Cambria Math" panose="02040503050406030204" pitchFamily="18" charset="0"/>
                      </a:rPr>
                      <m:t>𝟑𝟐</m:t>
                    </m:r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sz="2800" b="1" i="1">
                        <a:latin typeface="Cambria Math" panose="02040503050406030204" pitchFamily="18" charset="0"/>
                      </a:rPr>
                      <m:t>𝟏𝟕𝟒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𝒇𝒕</m:t>
                        </m:r>
                      </m:num>
                      <m:den>
                        <m:sSup>
                          <m:sSup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sz="28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𝒈</m:t>
                            </m:r>
                          </m:e>
                          <m:sub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𝒄</m:t>
                            </m:r>
                          </m:sub>
                        </m:sSub>
                      </m:den>
                    </m:f>
                  </m:oMath>
                </a14:m>
                <a:endParaRPr lang="tr-TR" sz="2800" b="1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𝒍𝒃</m:t>
                        </m:r>
                      </m:e>
                      <m:sub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  <m:r>
                      <a:rPr lang="tr-TR" sz="2800" b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𝒍𝒃</m:t>
                        </m:r>
                      </m:e>
                      <m:sub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𝒎</m:t>
                        </m:r>
                      </m:sub>
                    </m:sSub>
                    <m:r>
                      <a:rPr lang="tr-TR" sz="2800" b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b="1" i="1">
                        <a:latin typeface="Cambria Math" panose="02040503050406030204" pitchFamily="18" charset="0"/>
                      </a:rPr>
                      <m:t>𝟑𝟐</m:t>
                    </m:r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sz="2800" b="1" i="1">
                        <a:latin typeface="Cambria Math" panose="02040503050406030204" pitchFamily="18" charset="0"/>
                      </a:rPr>
                      <m:t>𝟏𝟕𝟒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𝒇𝒕</m:t>
                        </m:r>
                      </m:num>
                      <m:den>
                        <m:sSup>
                          <m:sSup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𝒈</m:t>
                            </m:r>
                          </m:e>
                          <m:sub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𝒄</m:t>
                            </m:r>
                          </m:sub>
                        </m:sSub>
                      </m:den>
                    </m:f>
                  </m:oMath>
                </a14:m>
                <a:r>
                  <a:rPr lang="tr-TR" sz="2800" b="1" dirty="0"/>
                  <a:t>	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</m:e>
                      <m:sub>
                        <m:r>
                          <a:rPr lang="tr-TR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  <m:r>
                      <a:rPr lang="tr-TR" sz="28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𝟑𝟐</m:t>
                    </m:r>
                    <m:r>
                      <a:rPr lang="tr-TR" sz="2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2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𝟏𝟕𝟒</m:t>
                    </m:r>
                    <m:r>
                      <a:rPr lang="tr-TR" sz="2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tr-TR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𝐟𝐭</m:t>
                        </m:r>
                        <m:r>
                          <a:rPr lang="tr-TR" sz="2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𝒍𝒃</m:t>
                            </m:r>
                          </m:e>
                          <m:sub>
                            <m: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𝒍𝒃</m:t>
                            </m:r>
                          </m:e>
                          <m:sub>
                            <m: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  <m:r>
                          <a:rPr lang="tr-TR" sz="2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tr-TR" sz="2800" b="1" dirty="0"/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548680"/>
                <a:ext cx="10157354" cy="6120680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ight Arrow 1"/>
          <p:cNvSpPr/>
          <p:nvPr/>
        </p:nvSpPr>
        <p:spPr>
          <a:xfrm>
            <a:off x="6191485" y="2780928"/>
            <a:ext cx="108012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779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>
                <a:solidFill>
                  <a:srgbClr val="C00000"/>
                </a:solidFill>
              </a:rPr>
              <a:t>Örnek 1.10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"1 </a:t>
                </a:r>
                <a:r>
                  <a:rPr lang="tr-TR" sz="2800" b="1" dirty="0" err="1"/>
                  <a:t>lb</a:t>
                </a:r>
                <a:r>
                  <a:rPr lang="tr-TR" sz="2800" b="1" baseline="-25000" dirty="0" err="1"/>
                  <a:t>f</a:t>
                </a:r>
                <a:r>
                  <a:rPr lang="tr-TR" sz="2800" b="1" dirty="0"/>
                  <a:t> = 4,44823 N" dönüşüm faktörünü kullanmadan 1 </a:t>
                </a:r>
                <a:r>
                  <a:rPr lang="tr-TR" sz="2800" b="1" dirty="0" err="1"/>
                  <a:t>Pa</a:t>
                </a:r>
                <a:r>
                  <a:rPr lang="tr-TR" sz="2800" b="1" dirty="0"/>
                  <a:t> basıncın "İngiliz" birim sistemindeki eşdeğerini hesaplayınız. </a:t>
                </a:r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Çözüm : </a:t>
                </a:r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𝐏𝐚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𝐍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𝐤𝐠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𝐦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e>
                            <m:sup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𝐤𝐠</m:t>
                          </m:r>
                        </m:num>
                        <m:den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𝐦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e>
                            <m:sup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471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404664"/>
                <a:ext cx="10157354" cy="626469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Ç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𝐅</m:t>
                          </m:r>
                        </m:e>
                      </m:d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𝐥𝐛</m:t>
                              </m:r>
                            </m:e>
                            <m:sub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𝐟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𝐢𝐧</m:t>
                              </m:r>
                            </m:e>
                            <m:sup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𝐤𝐠</m:t>
                          </m:r>
                        </m:num>
                        <m:den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𝐦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e>
                            <m:sup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𝐥𝐛</m:t>
                              </m:r>
                            </m:e>
                            <m:sub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sub>
                          </m:sSub>
                        </m:num>
                        <m:den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𝟒𝟓𝟑𝟔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𝐤𝐠</m:t>
                          </m:r>
                        </m:den>
                      </m:f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𝟓𝟒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×</m:t>
                          </m:r>
                          <m:sSup>
                            <m:sSup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tr-TR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𝐦</m:t>
                          </m:r>
                        </m:num>
                        <m:den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𝐢𝐧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Ç</m:t>
                          </m:r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𝐅</m:t>
                          </m:r>
                        </m:e>
                      </m:d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𝐥𝐛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𝐟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𝐢𝐧</m:t>
                              </m:r>
                            </m:e>
                            <m:sup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𝟓𝟒</m:t>
                          </m:r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tr-TR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𝟒𝟓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𝟑𝟔</m:t>
                          </m:r>
                        </m:den>
                      </m:f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𝐥𝐛</m:t>
                              </m:r>
                            </m:e>
                            <m:sub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sub>
                          </m:sSub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𝐢𝐧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Elde edilen eşitliğin iki tarafının boyutsal olarak tutarlı olabilmesi için; </a:t>
                </a:r>
                <a:r>
                  <a:rPr lang="tr-TR" sz="2800" b="1" dirty="0" err="1"/>
                  <a:t>Ib</a:t>
                </a:r>
                <a:r>
                  <a:rPr lang="tr-TR" sz="2800" b="1" baseline="-25000" dirty="0" err="1"/>
                  <a:t>m</a:t>
                </a:r>
                <a:r>
                  <a:rPr lang="tr-TR" sz="2800" b="1" dirty="0"/>
                  <a:t> ve </a:t>
                </a:r>
                <a:r>
                  <a:rPr lang="tr-TR" sz="2800" b="1" dirty="0" err="1"/>
                  <a:t>lb</a:t>
                </a:r>
                <a:r>
                  <a:rPr lang="tr-TR" sz="2800" b="1" baseline="-25000" dirty="0" err="1"/>
                  <a:t>f</a:t>
                </a:r>
                <a:r>
                  <a:rPr lang="tr-TR" sz="2800" b="1" dirty="0"/>
                  <a:t> arasındaki ilişki bilinmelidir. </a:t>
                </a: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404664"/>
                <a:ext cx="10157354" cy="6264696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2A74770-0B32-4D61-AFC0-D2A7289BA903}"/>
              </a:ext>
            </a:extLst>
          </p:cNvPr>
          <p:cNvCxnSpPr/>
          <p:nvPr/>
        </p:nvCxnSpPr>
        <p:spPr>
          <a:xfrm flipV="1">
            <a:off x="4798268" y="980728"/>
            <a:ext cx="351094" cy="40682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1">
            <a:extLst>
              <a:ext uri="{FF2B5EF4-FFF2-40B4-BE49-F238E27FC236}">
                <a16:creationId xmlns:a16="http://schemas.microsoft.com/office/drawing/2014/main" id="{73C5EE3A-ADB2-41F7-874D-F9930019502C}"/>
              </a:ext>
            </a:extLst>
          </p:cNvPr>
          <p:cNvCxnSpPr/>
          <p:nvPr/>
        </p:nvCxnSpPr>
        <p:spPr>
          <a:xfrm flipV="1">
            <a:off x="9227887" y="916931"/>
            <a:ext cx="352852" cy="403473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1">
            <a:extLst>
              <a:ext uri="{FF2B5EF4-FFF2-40B4-BE49-F238E27FC236}">
                <a16:creationId xmlns:a16="http://schemas.microsoft.com/office/drawing/2014/main" id="{FC3E4E97-AE38-4C3F-8768-756C3E33D5F2}"/>
              </a:ext>
            </a:extLst>
          </p:cNvPr>
          <p:cNvCxnSpPr/>
          <p:nvPr/>
        </p:nvCxnSpPr>
        <p:spPr>
          <a:xfrm flipV="1">
            <a:off x="6814492" y="1508905"/>
            <a:ext cx="351094" cy="40682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4">
            <a:extLst>
              <a:ext uri="{FF2B5EF4-FFF2-40B4-BE49-F238E27FC236}">
                <a16:creationId xmlns:a16="http://schemas.microsoft.com/office/drawing/2014/main" id="{FB32E8D5-F642-42B8-88DE-0F9CF3C7ADA3}"/>
              </a:ext>
            </a:extLst>
          </p:cNvPr>
          <p:cNvCxnSpPr/>
          <p:nvPr/>
        </p:nvCxnSpPr>
        <p:spPr>
          <a:xfrm flipV="1">
            <a:off x="4520098" y="1480163"/>
            <a:ext cx="352852" cy="403473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5668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476672"/>
                <a:ext cx="10157354" cy="6192688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Ib</a:t>
                </a:r>
                <a:r>
                  <a:rPr lang="tr-TR" sz="2800" b="1" baseline="-25000" dirty="0" err="1"/>
                  <a:t>m</a:t>
                </a:r>
                <a:r>
                  <a:rPr lang="tr-TR" sz="2800" b="1" dirty="0"/>
                  <a:t> ve </a:t>
                </a:r>
                <a:r>
                  <a:rPr lang="tr-TR" sz="2800" b="1" dirty="0" err="1"/>
                  <a:t>lb</a:t>
                </a:r>
                <a:r>
                  <a:rPr lang="tr-TR" sz="2800" b="1" baseline="-25000" dirty="0" err="1"/>
                  <a:t>f</a:t>
                </a:r>
                <a:r>
                  <a:rPr lang="tr-TR" sz="2800" b="1" dirty="0"/>
                  <a:t>, arasındaki ilişki; 1.9 </a:t>
                </a:r>
                <a:r>
                  <a:rPr lang="tr-TR" sz="2800" b="1" dirty="0" err="1"/>
                  <a:t>No'lu</a:t>
                </a:r>
                <a:r>
                  <a:rPr lang="tr-TR" sz="2800" b="1" dirty="0"/>
                  <a:t> kuvvet (F) eşitliğinden yararlanılarak belirlenebilir. </a:t>
                </a:r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F = m (a)	(1.9)</a:t>
                </a:r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𝐥𝐛</m:t>
                          </m:r>
                        </m:e>
                        <m:sub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𝐟</m:t>
                          </m:r>
                        </m:sub>
                      </m:sSub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𝐥𝐛</m:t>
                          </m:r>
                        </m:e>
                        <m:sub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𝐦</m:t>
                          </m:r>
                        </m:sub>
                      </m:sSub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𝟑𝟐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𝟏𝟕𝟒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𝐟𝐭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e>
                            <m:sup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𝐥𝐛</m:t>
                          </m:r>
                        </m:e>
                        <m:sub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𝐦</m:t>
                          </m:r>
                        </m:sub>
                      </m:sSub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𝐥𝐛</m:t>
                              </m:r>
                            </m:e>
                            <m:sub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𝐟</m:t>
                              </m:r>
                            </m:sub>
                          </m:sSub>
                          <m:sSup>
                            <m:sSup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e>
                            <m:sup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𝟑𝟐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𝟏𝟕𝟒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𝐟𝐭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476672"/>
                <a:ext cx="10157354" cy="6192688"/>
              </a:xfrm>
              <a:blipFill>
                <a:blip r:embed="rId2"/>
                <a:stretch>
                  <a:fillRect l="-900" r="-16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295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404664"/>
                <a:ext cx="10157354" cy="6264696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>
                    <a:latin typeface="Cambria Math" panose="02040503050406030204" pitchFamily="18" charset="0"/>
                  </a:rPr>
                  <a:t>Daha önce elde ettiğimiz</a:t>
                </a:r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Ç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𝐅</m:t>
                          </m:r>
                        </m:e>
                      </m:d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𝐥𝐛</m:t>
                              </m:r>
                            </m:e>
                            <m:sub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𝐟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𝐢𝐧</m:t>
                              </m:r>
                            </m:e>
                            <m:sup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𝟓𝟒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tr-TR" sz="2800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𝟒𝟓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𝟑𝟔</m:t>
                          </m:r>
                        </m:den>
                      </m:f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𝐥𝐛</m:t>
                              </m:r>
                            </m:e>
                            <m:sub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sub>
                          </m:sSub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𝐢𝐧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e>
                            <m:sup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sz="2800" b="1" i="1" dirty="0"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Ç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</m:d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𝐥𝐛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𝐟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𝐢𝐧</m:t>
                              </m:r>
                            </m:e>
                            <m:sup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𝐥𝐛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𝐟</m:t>
                              </m:r>
                            </m:sub>
                          </m:sSub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e>
                            <m:sup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𝟑𝟐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𝟏𝟕𝟒</m:t>
                          </m:r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𝐟𝐭</m:t>
                          </m:r>
                        </m:den>
                      </m:f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𝐢𝐧</m:t>
                          </m:r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e>
                            <m:sup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𝟓𝟒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𝟒𝟓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𝟑𝟔</m:t>
                          </m:r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𝐟𝐭</m:t>
                          </m:r>
                        </m:num>
                        <m:den>
                          <m:r>
                            <a:rPr lang="tr-TR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𝐢𝐧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Ç</m:t>
                          </m:r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𝐅</m:t>
                          </m:r>
                        </m:e>
                      </m:d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𝐥𝐛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𝐟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𝐢𝐧</m:t>
                              </m:r>
                            </m:e>
                            <m:sup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𝟓𝟒</m:t>
                          </m:r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d>
                            <m:d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𝟑𝟐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𝟏𝟕𝟒</m:t>
                              </m:r>
                            </m:e>
                          </m:d>
                          <m:d>
                            <m:d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𝟒𝟓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𝟑𝟔</m:t>
                              </m:r>
                            </m:e>
                          </m:d>
                          <m:r>
                            <a:rPr lang="tr-TR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𝐥𝐛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𝐟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𝐢𝐧</m:t>
                              </m:r>
                            </m:e>
                            <m:sup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𝟎𝟎𝟎𝟏𝟒𝟓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𝐥𝐛</m:t>
                              </m:r>
                            </m:e>
                            <m:sub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𝐟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𝐢𝐧</m:t>
                              </m:r>
                            </m:e>
                            <m:sup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	ÇF=0,000145  yani </a:t>
                </a:r>
                <a14:m>
                  <m:oMath xmlns:m="http://schemas.openxmlformats.org/officeDocument/2006/math"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𝟎𝟎𝟎𝟏𝟒𝟓</m:t>
                    </m:r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𝐥𝐛</m:t>
                            </m:r>
                          </m:e>
                          <m:sub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𝐟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𝐢𝐧</m:t>
                            </m:r>
                          </m:e>
                          <m:sup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𝑷𝒂</m:t>
                    </m:r>
                  </m:oMath>
                </a14:m>
                <a:endParaRPr lang="tr-TR" sz="2800" b="1" dirty="0"/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404664"/>
                <a:ext cx="10157354" cy="6264696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8254652" y="423780"/>
                <a:ext cx="2521203" cy="13557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6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𝐥𝐛</m:t>
                          </m:r>
                        </m:e>
                        <m:sub>
                          <m:r>
                            <a:rPr lang="tr-T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</m:sub>
                      </m:sSub>
                      <m:r>
                        <a:rPr lang="tr-TR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𝐥𝐛</m:t>
                              </m:r>
                            </m:e>
                            <m:sub>
                              <m:r>
                                <a:rPr lang="tr-T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𝐟</m:t>
                              </m:r>
                            </m:sub>
                          </m:sSub>
                          <m:sSup>
                            <m:sSupPr>
                              <m:ctrlPr>
                                <a:rPr lang="tr-T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e>
                            <m:sup>
                              <m:r>
                                <a:rPr lang="tr-T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tr-T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𝟑𝟐</m:t>
                          </m:r>
                          <m:r>
                            <a:rPr lang="tr-T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𝟏𝟕𝟒</m:t>
                          </m:r>
                          <m:r>
                            <a:rPr lang="tr-T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𝐟𝐭</m:t>
                          </m:r>
                        </m:den>
                      </m:f>
                    </m:oMath>
                  </m:oMathPara>
                </a14:m>
                <a:endParaRPr lang="tr-TR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4652" y="423780"/>
                <a:ext cx="2521203" cy="135575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rrow: Curved Right 2"/>
          <p:cNvSpPr/>
          <p:nvPr/>
        </p:nvSpPr>
        <p:spPr>
          <a:xfrm rot="3989112">
            <a:off x="7406447" y="319404"/>
            <a:ext cx="698792" cy="1294545"/>
          </a:xfrm>
          <a:prstGeom prst="curved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cxnSp>
        <p:nvCxnSpPr>
          <p:cNvPr id="5" name="Straight Connector 2">
            <a:extLst>
              <a:ext uri="{FF2B5EF4-FFF2-40B4-BE49-F238E27FC236}">
                <a16:creationId xmlns:a16="http://schemas.microsoft.com/office/drawing/2014/main" id="{C8B404E6-3AA8-4DBA-B046-EDCCDA5F0B48}"/>
              </a:ext>
            </a:extLst>
          </p:cNvPr>
          <p:cNvCxnSpPr/>
          <p:nvPr/>
        </p:nvCxnSpPr>
        <p:spPr>
          <a:xfrm flipV="1">
            <a:off x="6847370" y="3517458"/>
            <a:ext cx="351094" cy="40682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1">
            <a:extLst>
              <a:ext uri="{FF2B5EF4-FFF2-40B4-BE49-F238E27FC236}">
                <a16:creationId xmlns:a16="http://schemas.microsoft.com/office/drawing/2014/main" id="{13841621-6287-4D98-9424-04974092B342}"/>
              </a:ext>
            </a:extLst>
          </p:cNvPr>
          <p:cNvCxnSpPr/>
          <p:nvPr/>
        </p:nvCxnSpPr>
        <p:spPr>
          <a:xfrm flipV="1">
            <a:off x="8758708" y="3025527"/>
            <a:ext cx="352852" cy="403473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1">
            <a:extLst>
              <a:ext uri="{FF2B5EF4-FFF2-40B4-BE49-F238E27FC236}">
                <a16:creationId xmlns:a16="http://schemas.microsoft.com/office/drawing/2014/main" id="{92269E9E-570A-4041-99A1-234FEC51BAC9}"/>
              </a:ext>
            </a:extLst>
          </p:cNvPr>
          <p:cNvCxnSpPr/>
          <p:nvPr/>
        </p:nvCxnSpPr>
        <p:spPr>
          <a:xfrm flipV="1">
            <a:off x="5625565" y="3022177"/>
            <a:ext cx="351094" cy="40682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4">
            <a:extLst>
              <a:ext uri="{FF2B5EF4-FFF2-40B4-BE49-F238E27FC236}">
                <a16:creationId xmlns:a16="http://schemas.microsoft.com/office/drawing/2014/main" id="{A03DEB06-AC3D-416B-AA00-B95497D88658}"/>
              </a:ext>
            </a:extLst>
          </p:cNvPr>
          <p:cNvCxnSpPr/>
          <p:nvPr/>
        </p:nvCxnSpPr>
        <p:spPr>
          <a:xfrm flipV="1">
            <a:off x="6019560" y="3537012"/>
            <a:ext cx="352852" cy="403473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1295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>
                <a:solidFill>
                  <a:srgbClr val="C00000"/>
                </a:solidFill>
              </a:rPr>
              <a:t>BOYUTSUZ EŞİTLİKLER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Mühendislikte yaygın olarak kullanılan </a:t>
            </a:r>
            <a:r>
              <a:rPr lang="tr-TR" sz="2800" b="1" dirty="0" err="1"/>
              <a:t>Reynold</a:t>
            </a:r>
            <a:r>
              <a:rPr lang="tr-TR" sz="2800" b="1" dirty="0"/>
              <a:t> sayısı (</a:t>
            </a:r>
            <a:r>
              <a:rPr lang="tr-TR" sz="2800" b="1" dirty="0">
                <a:solidFill>
                  <a:srgbClr val="FF0000"/>
                </a:solidFill>
              </a:rPr>
              <a:t>Re</a:t>
            </a:r>
            <a:r>
              <a:rPr lang="tr-TR" sz="2800" b="1" dirty="0"/>
              <a:t>), </a:t>
            </a:r>
            <a:r>
              <a:rPr lang="tr-TR" sz="2800" b="1" dirty="0" err="1"/>
              <a:t>Nusselt</a:t>
            </a:r>
            <a:r>
              <a:rPr lang="tr-TR" sz="2800" b="1" dirty="0"/>
              <a:t> sayısı (</a:t>
            </a:r>
            <a:r>
              <a:rPr lang="tr-TR" sz="2800" b="1" dirty="0">
                <a:solidFill>
                  <a:srgbClr val="00B0F0"/>
                </a:solidFill>
              </a:rPr>
              <a:t>Nu</a:t>
            </a:r>
            <a:r>
              <a:rPr lang="tr-TR" sz="2800" b="1" dirty="0"/>
              <a:t>), </a:t>
            </a:r>
            <a:r>
              <a:rPr lang="tr-TR" sz="2800" b="1" dirty="0" err="1"/>
              <a:t>Prandtl</a:t>
            </a:r>
            <a:r>
              <a:rPr lang="tr-TR" sz="2800" b="1" dirty="0"/>
              <a:t> sayısı (</a:t>
            </a:r>
            <a:r>
              <a:rPr lang="tr-TR" sz="2800" b="1" dirty="0">
                <a:solidFill>
                  <a:srgbClr val="C00000"/>
                </a:solidFill>
              </a:rPr>
              <a:t>Pr</a:t>
            </a:r>
            <a:r>
              <a:rPr lang="tr-TR" sz="2800" b="1" dirty="0"/>
              <a:t>), </a:t>
            </a:r>
            <a:r>
              <a:rPr lang="tr-TR" sz="2800" b="1" dirty="0" err="1"/>
              <a:t>Fourier</a:t>
            </a:r>
            <a:r>
              <a:rPr lang="tr-TR" sz="2800" b="1" dirty="0"/>
              <a:t> sayısı (</a:t>
            </a:r>
            <a:r>
              <a:rPr lang="tr-TR" sz="2800" b="1" dirty="0" err="1">
                <a:solidFill>
                  <a:srgbClr val="00B050"/>
                </a:solidFill>
              </a:rPr>
              <a:t>Fo</a:t>
            </a:r>
            <a:r>
              <a:rPr lang="tr-TR" sz="2800" b="1" dirty="0"/>
              <a:t>) ve </a:t>
            </a:r>
            <a:r>
              <a:rPr lang="tr-TR" sz="2800" b="1" dirty="0" err="1"/>
              <a:t>Biot</a:t>
            </a:r>
            <a:r>
              <a:rPr lang="tr-TR" sz="2800" b="1" dirty="0"/>
              <a:t> sayısı (</a:t>
            </a:r>
            <a:r>
              <a:rPr lang="tr-TR" sz="2800" b="1" dirty="0" err="1">
                <a:solidFill>
                  <a:srgbClr val="FFC000"/>
                </a:solidFill>
              </a:rPr>
              <a:t>Bi</a:t>
            </a:r>
            <a:r>
              <a:rPr lang="tr-TR" sz="2800" b="1" dirty="0"/>
              <a:t>); sırasıyla aşağıda verilen eşitlikler ile ifade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261810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 err="1"/>
              <a:t>Reynold</a:t>
            </a:r>
            <a:r>
              <a:rPr lang="tr-TR" b="1" dirty="0"/>
              <a:t> sayısı (</a:t>
            </a:r>
            <a:r>
              <a:rPr lang="tr-TR" b="1" dirty="0">
                <a:solidFill>
                  <a:srgbClr val="FF0000"/>
                </a:solidFill>
              </a:rPr>
              <a:t>Re</a:t>
            </a:r>
            <a:r>
              <a:rPr lang="tr-TR" b="1" dirty="0"/>
              <a:t>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𝑹𝒆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𝐃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𝐕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𝝆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𝝁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Burada : </a:t>
                </a:r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	D : Çap, m, </a:t>
                </a:r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ym typeface="Symbol" panose="05050102010706020507" pitchFamily="18" charset="2"/>
                  </a:rPr>
                  <a:t>	V : akış hızı,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tr-TR" sz="2800" b="1" i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𝐦</m:t>
                        </m:r>
                      </m:num>
                      <m:den>
                        <m:r>
                          <a:rPr lang="tr-TR" sz="2800" b="1" i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𝐬</m:t>
                        </m:r>
                      </m:den>
                    </m:f>
                  </m:oMath>
                </a14:m>
                <a:endParaRPr lang="tr-TR" sz="2800" b="1" dirty="0">
                  <a:sym typeface="Symbol" panose="05050102010706020507" pitchFamily="18" charset="2"/>
                </a:endParaRPr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ym typeface="Symbol" panose="05050102010706020507" pitchFamily="18" charset="2"/>
                  </a:rPr>
                  <a:t>	</a:t>
                </a:r>
                <a:r>
                  <a:rPr lang="el-GR" sz="2800" b="1" dirty="0">
                    <a:sym typeface="Symbol" panose="05050102010706020507" pitchFamily="18" charset="2"/>
                  </a:rPr>
                  <a:t>ρ</a:t>
                </a:r>
                <a:r>
                  <a:rPr lang="tr-TR" sz="2800" b="1" dirty="0">
                    <a:sym typeface="Symbol" panose="05050102010706020507" pitchFamily="18" charset="2"/>
                  </a:rPr>
                  <a:t> : Yoğunluk,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tr-TR" sz="2800" b="1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𝒌𝒈</m:t>
                        </m:r>
                      </m:num>
                      <m:den>
                        <m:sSup>
                          <m:sSupPr>
                            <m:ctrlPr>
                              <a:rPr lang="tr-TR" sz="2800" b="1" i="1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sSupPr>
                          <m:e>
                            <m:r>
                              <a:rPr lang="tr-TR" sz="2800" b="1" i="1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𝒎</m:t>
                            </m:r>
                          </m:e>
                          <m:sup>
                            <m:r>
                              <a:rPr lang="tr-TR" sz="2800" b="1" i="1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endParaRPr lang="tr-TR" sz="2800" b="1" dirty="0">
                  <a:sym typeface="Symbol" panose="05050102010706020507" pitchFamily="18" charset="2"/>
                </a:endParaRPr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ym typeface="Symbol" panose="05050102010706020507" pitchFamily="18" charset="2"/>
                  </a:rPr>
                  <a:t>	 </a:t>
                </a:r>
                <a:r>
                  <a:rPr lang="tr-TR" sz="2800" b="1" dirty="0"/>
                  <a:t>: Viskozite,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𝒌𝒈</m:t>
                        </m:r>
                      </m:num>
                      <m:den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𝒔</m:t>
                        </m:r>
                      </m:den>
                    </m:f>
                  </m:oMath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>
                <a:blip r:embed="rId2"/>
                <a:stretch>
                  <a:fillRect l="-9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054046" y="3068960"/>
                <a:ext cx="4220617" cy="3393365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𝑅𝑒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</m:d>
                          <m:r>
                            <a:rPr lang="tr-TR">
                              <a:latin typeface="Cambria Math" panose="02040503050406030204" pitchFamily="18" charset="0"/>
                            </a:rPr>
                            <m:t> (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den>
                          </m:f>
                          <m:r>
                            <a:rPr lang="tr-TR">
                              <a:latin typeface="Cambria Math" panose="02040503050406030204" pitchFamily="18" charset="0"/>
                            </a:rPr>
                            <m:t>) (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kg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>
                                      <a:latin typeface="Cambria Math" panose="02040503050406030204" pitchFamily="18" charset="0"/>
                                    </a:rPr>
                                    <m:t>m</m:t>
                                  </m:r>
                                </m:e>
                                <m:sup>
                                  <m:r>
                                    <a:rPr lang="tr-TR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den>
                          </m:f>
                          <m:r>
                            <a:rPr lang="tr-TR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kg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m</m:t>
                              </m:r>
                              <m:r>
                                <a:rPr lang="tr-TR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tr-TR" dirty="0"/>
              </a:p>
              <a:p>
                <a:pPr algn="ctr">
                  <a:lnSpc>
                    <a:spcPct val="150000"/>
                  </a:lnSpc>
                </a:pPr>
                <a:endParaRPr lang="tr-TR" i="1" dirty="0">
                  <a:latin typeface="Cambria Math" panose="020405030504060302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tr-TR" sz="3600" i="1">
                        <a:latin typeface="Cambria Math" panose="02040503050406030204" pitchFamily="18" charset="0"/>
                      </a:rPr>
                      <m:t>𝑅𝑒</m:t>
                    </m:r>
                  </m:oMath>
                </a14:m>
                <a:r>
                  <a:rPr lang="tr-TR" sz="3600" dirty="0"/>
                  <a:t> = </a:t>
                </a:r>
                <a:r>
                  <a:rPr lang="tr-TR" sz="3600" dirty="0" err="1"/>
                  <a:t>Birimsiz</a:t>
                </a:r>
                <a:endParaRPr lang="tr-TR" sz="36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4046" y="3068960"/>
                <a:ext cx="4220617" cy="3393365"/>
              </a:xfrm>
              <a:prstGeom prst="rect">
                <a:avLst/>
              </a:prstGeom>
              <a:blipFill rotWithShape="0">
                <a:blip r:embed="rId3"/>
                <a:stretch>
                  <a:fillRect b="-287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207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 err="1"/>
              <a:t>Nusselt</a:t>
            </a:r>
            <a:r>
              <a:rPr lang="tr-TR" b="1" dirty="0"/>
              <a:t> sayısı (</a:t>
            </a:r>
            <a:r>
              <a:rPr lang="tr-TR" b="1" dirty="0">
                <a:solidFill>
                  <a:srgbClr val="00B0F0"/>
                </a:solidFill>
              </a:rPr>
              <a:t>Nu</a:t>
            </a:r>
            <a:r>
              <a:rPr lang="tr-TR" b="1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𝑵𝒖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𝐡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𝐃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𝐊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Burada :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	h : Isı transfer katsayısı,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𝐖</m:t>
                        </m:r>
                      </m:num>
                      <m:den>
                        <m:sSup>
                          <m:sSup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  <m:t>𝐦</m:t>
                            </m:r>
                          </m:e>
                          <m:sup>
                            <m: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𝐊</m:t>
                        </m:r>
                      </m:den>
                    </m:f>
                  </m:oMath>
                </a14:m>
                <a:endParaRPr lang="tr-TR" sz="2800" b="1" dirty="0"/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	D : Çap, m,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	K :Isı iletkenlik katsayısı,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𝑾</m:t>
                        </m:r>
                      </m:num>
                      <m:den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den>
                    </m:f>
                  </m:oMath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>
                <a:blip r:embed="rId2"/>
                <a:stretch>
                  <a:fillRect l="-9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274395" y="3212976"/>
                <a:ext cx="4220617" cy="334604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𝑁𝑢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>
                                      <a:latin typeface="Cambria Math" panose="02040503050406030204" pitchFamily="18" charset="0"/>
                                    </a:rPr>
                                    <m:t>m</m:t>
                                  </m:r>
                                </m:e>
                                <m:sup>
                                  <m:r>
                                    <a:rPr lang="tr-TR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</m:den>
                          </m:f>
                          <m:r>
                            <a:rPr lang="tr-TR">
                              <a:latin typeface="Cambria Math" panose="02040503050406030204" pitchFamily="18" charset="0"/>
                            </a:rPr>
                            <m:t>) (</m:t>
                          </m:r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m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tr-TR" dirty="0"/>
              </a:p>
              <a:p>
                <a:pPr algn="ctr">
                  <a:lnSpc>
                    <a:spcPct val="150000"/>
                  </a:lnSpc>
                </a:pPr>
                <a:endParaRPr lang="tr-TR" i="1" dirty="0">
                  <a:latin typeface="Cambria Math" panose="020405030504060302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tr-TR" sz="3600" i="1">
                        <a:latin typeface="Cambria Math" panose="02040503050406030204" pitchFamily="18" charset="0"/>
                      </a:rPr>
                      <m:t>𝑁𝑢</m:t>
                    </m:r>
                    <m:r>
                      <a:rPr lang="tr-TR" sz="3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3600" dirty="0"/>
                  <a:t>= </a:t>
                </a:r>
                <a:r>
                  <a:rPr lang="tr-TR" sz="3600" dirty="0" err="1"/>
                  <a:t>Birimsiz</a:t>
                </a:r>
                <a:r>
                  <a:rPr lang="tr-TR" sz="3600" dirty="0"/>
                  <a:t> 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4395" y="3212976"/>
                <a:ext cx="4220617" cy="3346044"/>
              </a:xfrm>
              <a:prstGeom prst="rect">
                <a:avLst/>
              </a:prstGeom>
              <a:blipFill>
                <a:blip r:embed="rId3"/>
                <a:stretch>
                  <a:fillRect b="-29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4408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 err="1"/>
              <a:t>Prandtl</a:t>
            </a:r>
            <a:r>
              <a:rPr lang="tr-TR" b="1" dirty="0"/>
              <a:t> sayısı (</a:t>
            </a:r>
            <a:r>
              <a:rPr lang="tr-TR" b="1" dirty="0">
                <a:solidFill>
                  <a:srgbClr val="C00000"/>
                </a:solidFill>
              </a:rPr>
              <a:t>Pr</a:t>
            </a:r>
            <a:r>
              <a:rPr lang="tr-TR" b="1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𝑷𝒓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𝐜</m:t>
                              </m:r>
                            </m:e>
                            <m:sub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𝐩</m:t>
                              </m:r>
                            </m:sub>
                          </m:sSub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𝛍</m:t>
                          </m:r>
                        </m:num>
                        <m:den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𝐊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Burada :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	</a:t>
                </a:r>
                <a:r>
                  <a:rPr lang="tr-TR" sz="2800" b="1" dirty="0" err="1"/>
                  <a:t>c</a:t>
                </a:r>
                <a:r>
                  <a:rPr lang="tr-TR" sz="2800" b="1" baseline="-25000" dirty="0" err="1"/>
                  <a:t>p</a:t>
                </a:r>
                <a:r>
                  <a:rPr lang="tr-TR" sz="2800" b="1" dirty="0"/>
                  <a:t> : Özgül ısı,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𝐉</m:t>
                        </m:r>
                      </m:num>
                      <m:den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𝐤𝐠</m:t>
                        </m:r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𝐊</m:t>
                        </m:r>
                      </m:den>
                    </m:f>
                  </m:oMath>
                </a14:m>
                <a:endParaRPr lang="tr-TR" sz="2800" b="1" dirty="0"/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	</a:t>
                </a:r>
                <a:r>
                  <a:rPr lang="tr-TR" sz="2800" b="1" dirty="0">
                    <a:sym typeface="Symbol" panose="05050102010706020507" pitchFamily="18" charset="2"/>
                  </a:rPr>
                  <a:t> </a:t>
                </a:r>
                <a:r>
                  <a:rPr lang="tr-TR" sz="2800" b="1" dirty="0"/>
                  <a:t>: Viskozite,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𝐤𝐠</m:t>
                        </m:r>
                      </m:num>
                      <m:den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𝐬</m:t>
                        </m:r>
                      </m:den>
                    </m:f>
                  </m:oMath>
                </a14:m>
                <a:r>
                  <a:rPr lang="tr-TR" sz="2800" b="1" dirty="0"/>
                  <a:t>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	K : Isı iletkenlik katsayısı,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𝑾</m:t>
                        </m:r>
                      </m:num>
                      <m:den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𝑲</m:t>
                        </m:r>
                      </m:den>
                    </m:f>
                  </m:oMath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>
                <a:blip r:embed="rId2"/>
                <a:stretch>
                  <a:fillRect l="-9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355557" y="2564904"/>
                <a:ext cx="4139455" cy="3719993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𝑃𝑟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J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kg</m:t>
                              </m:r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</m:den>
                          </m:f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kg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</m:den>
                          </m:f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J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kg</m:t>
                              </m:r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</m:den>
                          </m:f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kg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J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tr-TR" dirty="0"/>
              </a:p>
              <a:p>
                <a:pPr algn="ctr">
                  <a:lnSpc>
                    <a:spcPct val="150000"/>
                  </a:lnSpc>
                </a:pPr>
                <a:endParaRPr lang="tr-TR" sz="3600" i="1" dirty="0">
                  <a:latin typeface="Cambria Math" panose="020405030504060302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tr-TR" sz="3600" i="1">
                        <a:latin typeface="Cambria Math" panose="02040503050406030204" pitchFamily="18" charset="0"/>
                      </a:rPr>
                      <m:t>𝑃𝑟</m:t>
                    </m:r>
                  </m:oMath>
                </a14:m>
                <a:r>
                  <a:rPr lang="tr-TR" sz="3600" dirty="0"/>
                  <a:t>=</a:t>
                </a:r>
                <a:r>
                  <a:rPr lang="tr-TR" sz="3600" dirty="0" err="1"/>
                  <a:t>Birimsiz</a:t>
                </a:r>
                <a:r>
                  <a:rPr lang="tr-TR" sz="3600" dirty="0"/>
                  <a:t> 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5557" y="2564904"/>
                <a:ext cx="4139455" cy="3719993"/>
              </a:xfrm>
              <a:prstGeom prst="rect">
                <a:avLst/>
              </a:prstGeom>
              <a:blipFill>
                <a:blip r:embed="rId3"/>
                <a:stretch>
                  <a:fillRect b="-262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4166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b="1" dirty="0">
                <a:solidFill>
                  <a:srgbClr val="0070C0"/>
                </a:solidFill>
              </a:rPr>
              <a:t>Örnek: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rgbClr val="0070C0"/>
                    </a:solidFill>
                  </a:rPr>
                  <a:t>10 kg – 5 kg = (10-5) kg = 5 kg</a:t>
                </a:r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rgbClr val="0070C0"/>
                    </a:solidFill>
                  </a:rPr>
                  <a:t>20 </a:t>
                </a:r>
                <a:r>
                  <a:rPr lang="tr-TR" sz="28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°C + 5 °C = (20 + 5) °C = 25 °C</a:t>
                </a:r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(5 m)</a:t>
                </a:r>
                <a:r>
                  <a:rPr lang="tr-TR" sz="2800" b="1" baseline="30000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tr-TR" sz="28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(5 m) (5 m) = 25 m</a:t>
                </a:r>
                <a:r>
                  <a:rPr lang="tr-TR" sz="2800" b="1" baseline="30000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tr-TR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tr-TR" sz="28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𝐉</m:t>
                              </m:r>
                            </m:num>
                            <m:den>
                              <m:r>
                                <a:rPr lang="tr-TR" sz="28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𝐤𝐠</m:t>
                              </m:r>
                              <m:r>
                                <a:rPr lang="tr-TR" sz="28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tr-TR" sz="2800" b="1" dirty="0">
                                  <a:solidFill>
                                    <a:srgbClr val="0070C0"/>
                                  </a:solidFill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°</m:t>
                              </m:r>
                              <m:r>
                                <m:rPr>
                                  <m:nor/>
                                </m:rPr>
                                <a:rPr lang="tr-TR" sz="2800" b="1" dirty="0">
                                  <a:solidFill>
                                    <a:srgbClr val="0070C0"/>
                                  </a:solidFill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C</m:t>
                              </m:r>
                            </m:den>
                          </m:f>
                        </m:e>
                      </m:d>
                      <m:r>
                        <a:rPr lang="tr-TR" sz="28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tr-TR" sz="28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𝐤𝐠</m:t>
                          </m:r>
                        </m:e>
                      </m:d>
                      <m:r>
                        <a:rPr lang="tr-TR" sz="28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m:rPr>
                              <m:nor/>
                            </m:rPr>
                            <a:rPr lang="tr-TR" sz="28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0070C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°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0070C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tr-TR" sz="2800" b="1" i="0" dirty="0" smtClean="0">
                              <a:solidFill>
                                <a:srgbClr val="0070C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) = (10 </m:t>
                          </m:r>
                          <m:r>
                            <a:rPr lang="tr-TR" sz="28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tr-TR" sz="28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𝟓</m:t>
                          </m:r>
                          <m:r>
                            <a:rPr lang="tr-TR" sz="28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×</m:t>
                          </m:r>
                          <m:r>
                            <a:rPr lang="tr-TR" sz="28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𝟏𝟓</m:t>
                          </m:r>
                        </m:e>
                      </m:d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tr-TR" sz="2800" b="1" i="0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𝐉</m:t>
                          </m:r>
                          <m:r>
                            <a:rPr lang="tr-TR" sz="2800" b="1" i="0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tr-TR" sz="2800" b="1" i="0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𝐤𝐠</m:t>
                          </m:r>
                          <m:r>
                            <m:rPr>
                              <m:nor/>
                            </m:rPr>
                            <a:rPr lang="tr-TR" sz="2800" b="1" i="0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0070C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°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0070C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C</m:t>
                          </m:r>
                        </m:num>
                        <m:den>
                          <m:r>
                            <a:rPr lang="tr-TR" sz="2800" b="1" i="0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𝐤𝐠</m:t>
                          </m:r>
                          <m:r>
                            <m:rPr>
                              <m:nor/>
                            </m:rPr>
                            <a:rPr lang="tr-TR" sz="2800" b="1" i="0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0070C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°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0070C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C</m:t>
                          </m:r>
                        </m:den>
                      </m:f>
                      <m:r>
                        <a:rPr lang="tr-TR" sz="2800" b="1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tr-TR" sz="2800" b="1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𝟕𝟓𝟎</m:t>
                      </m:r>
                      <m:r>
                        <a:rPr lang="tr-TR" sz="2800" b="1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tr-TR" sz="2800" b="1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𝐉</m:t>
                      </m:r>
                    </m:oMath>
                  </m:oMathPara>
                </a14:m>
                <a:endParaRPr lang="tr-TR" sz="2800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>
                <a:blip r:embed="rId2"/>
                <a:stretch>
                  <a:fillRect l="-9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/>
          <p:cNvCxnSpPr/>
          <p:nvPr/>
        </p:nvCxnSpPr>
        <p:spPr>
          <a:xfrm flipV="1">
            <a:off x="8614692" y="4181332"/>
            <a:ext cx="576064" cy="50405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8470676" y="4829404"/>
            <a:ext cx="576064" cy="50405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9190756" y="4167808"/>
            <a:ext cx="576064" cy="50405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9031351" y="4778266"/>
            <a:ext cx="576064" cy="50405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41021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 err="1"/>
              <a:t>Fourier</a:t>
            </a:r>
            <a:r>
              <a:rPr lang="tr-TR" b="1" dirty="0"/>
              <a:t> sayısı (</a:t>
            </a:r>
            <a:r>
              <a:rPr lang="tr-TR" b="1" dirty="0" err="1">
                <a:solidFill>
                  <a:srgbClr val="00B050"/>
                </a:solidFill>
              </a:rPr>
              <a:t>Fo</a:t>
            </a:r>
            <a:r>
              <a:rPr lang="tr-TR" b="1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𝑭𝒐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𝐭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𝐋</m:t>
                              </m:r>
                            </m:e>
                            <m:sup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Burada :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l-GR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tr-TR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800" b="1" dirty="0"/>
                  <a:t>: Isıl yayının katsayısı,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𝐦</m:t>
                            </m:r>
                          </m:e>
                          <m:sup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𝐬</m:t>
                        </m:r>
                      </m:den>
                    </m:f>
                  </m:oMath>
                </a14:m>
                <a:endParaRPr lang="tr-TR" sz="2800" b="1" dirty="0"/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	t : Zaman, s,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	L : Kalınlık, m.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>
                <a:blip r:embed="rId2"/>
                <a:stretch>
                  <a:fillRect l="-9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486094" y="3573016"/>
                <a:ext cx="3788569" cy="239386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𝐹𝑜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>
                                      <a:latin typeface="Cambria Math" panose="02040503050406030204" pitchFamily="18" charset="0"/>
                                    </a:rPr>
                                    <m:t>m</m:t>
                                  </m:r>
                                </m:e>
                                <m:sup>
                                  <m:r>
                                    <a:rPr lang="tr-TR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s</m:t>
                          </m:r>
                        </m:num>
                        <m:den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dirty="0"/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tr-TR" sz="3600" i="1">
                        <a:latin typeface="Cambria Math" panose="02040503050406030204" pitchFamily="18" charset="0"/>
                      </a:rPr>
                      <m:t>𝐹𝑜</m:t>
                    </m:r>
                  </m:oMath>
                </a14:m>
                <a:r>
                  <a:rPr lang="tr-TR" sz="3600" dirty="0"/>
                  <a:t>= </a:t>
                </a:r>
                <a:r>
                  <a:rPr lang="tr-TR" sz="3600" dirty="0" err="1"/>
                  <a:t>Birimsiz</a:t>
                </a:r>
                <a:endParaRPr lang="tr-TR" sz="36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6094" y="3573016"/>
                <a:ext cx="3788569" cy="2393860"/>
              </a:xfrm>
              <a:prstGeom prst="rect">
                <a:avLst/>
              </a:prstGeom>
              <a:blipFill rotWithShape="0">
                <a:blip r:embed="rId3"/>
                <a:stretch>
                  <a:fillRect b="-432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923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 err="1"/>
              <a:t>Biot</a:t>
            </a:r>
            <a:r>
              <a:rPr lang="tr-TR" b="1" dirty="0"/>
              <a:t> sayısı (</a:t>
            </a:r>
            <a:r>
              <a:rPr lang="tr-TR" b="1" dirty="0" err="1">
                <a:solidFill>
                  <a:srgbClr val="FFC000"/>
                </a:solidFill>
              </a:rPr>
              <a:t>Bi</a:t>
            </a:r>
            <a:r>
              <a:rPr lang="tr-TR" b="1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𝑩𝒊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𝐡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𝐋</m:t>
                          </m:r>
                        </m:num>
                        <m:den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𝐊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Burada: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	h : Isı transfer katsayısı,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𝑾</m:t>
                        </m:r>
                      </m:num>
                      <m:den>
                        <m:sSup>
                          <m:sSup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𝑲</m:t>
                        </m:r>
                      </m:den>
                    </m:f>
                  </m:oMath>
                </a14:m>
                <a:r>
                  <a:rPr lang="tr-TR" sz="2800" b="1" dirty="0"/>
                  <a:t>,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	L : Kalınlık, m;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	K : Isı iletkenlik katsayısı,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𝑾</m:t>
                        </m:r>
                      </m:num>
                      <m:den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𝑲</m:t>
                        </m:r>
                      </m:den>
                    </m:f>
                    <m:r>
                      <a:rPr lang="tr-TR" sz="28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>
                <a:blip r:embed="rId2"/>
                <a:stretch>
                  <a:fillRect l="-9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8156243" y="2852936"/>
                <a:ext cx="3118420" cy="334604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𝐵𝑖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>
                                      <a:latin typeface="Cambria Math" panose="02040503050406030204" pitchFamily="18" charset="0"/>
                                    </a:rPr>
                                    <m:t>m</m:t>
                                  </m:r>
                                </m:e>
                                <m:sup>
                                  <m:r>
                                    <a:rPr lang="tr-TR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</m:den>
                          </m:f>
                          <m:r>
                            <a:rPr lang="tr-TR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m</m:t>
                          </m:r>
                        </m:num>
                        <m:den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tr-TR" dirty="0"/>
              </a:p>
              <a:p>
                <a:pPr algn="ctr">
                  <a:lnSpc>
                    <a:spcPct val="150000"/>
                  </a:lnSpc>
                </a:pPr>
                <a:endParaRPr lang="tr-TR" i="1" dirty="0">
                  <a:latin typeface="Cambria Math" panose="020405030504060302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tr-TR" sz="3600" i="1">
                        <a:latin typeface="Cambria Math" panose="02040503050406030204" pitchFamily="18" charset="0"/>
                      </a:rPr>
                      <m:t>𝐵𝑖</m:t>
                    </m:r>
                    <m:r>
                      <a:rPr lang="tr-TR" sz="3600" i="1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tr-TR" sz="3600" dirty="0" err="1"/>
                  <a:t>Birimsiz</a:t>
                </a:r>
                <a:r>
                  <a:rPr lang="tr-TR" sz="3600" dirty="0"/>
                  <a:t> 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6243" y="2852936"/>
                <a:ext cx="3118420" cy="3346044"/>
              </a:xfrm>
              <a:prstGeom prst="rect">
                <a:avLst/>
              </a:prstGeom>
              <a:blipFill rotWithShape="0">
                <a:blip r:embed="rId3"/>
                <a:stretch>
                  <a:fillRect b="-29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572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>
                <a:solidFill>
                  <a:srgbClr val="FF0000"/>
                </a:solidFill>
              </a:rPr>
              <a:t>Örnek 1.13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rmAutofit lnSpcReduction="10000"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Hava ile katı gıda arasındaki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ısı transfer katsayısı </a:t>
                </a:r>
                <a:r>
                  <a:rPr lang="tr-TR" sz="2800" b="1" dirty="0"/>
                  <a:t>1.16 </a:t>
                </a:r>
                <a:r>
                  <a:rPr lang="tr-TR" sz="2800" b="1" dirty="0" err="1"/>
                  <a:t>No’lu</a:t>
                </a:r>
                <a:r>
                  <a:rPr lang="tr-TR" sz="2800" b="1" dirty="0"/>
                  <a:t> eşitlikle hesaplanmaktadır. Bu eşitliği SI birim sisteminde ifade ediniz (</a:t>
                </a:r>
                <a:r>
                  <a:rPr lang="tr-TR" sz="2800" b="1" dirty="0" err="1"/>
                  <a:t>Toledo</a:t>
                </a:r>
                <a:r>
                  <a:rPr lang="tr-TR" sz="2800" b="1" dirty="0"/>
                  <a:t>, 1994)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	h = 0.0128 G</a:t>
                </a:r>
                <a:r>
                  <a:rPr lang="tr-TR" sz="2800" b="1" baseline="30000" dirty="0"/>
                  <a:t>0.8</a:t>
                </a:r>
                <a:r>
                  <a:rPr lang="tr-TR" sz="2800" b="1" dirty="0"/>
                  <a:t>			(1.16)</a:t>
                </a:r>
                <a:endParaRPr lang="tr-TR" sz="2800" b="1" baseline="30000" dirty="0"/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Burada: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	G: Havanın kütle akışı,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𝐥𝐛</m:t>
                            </m:r>
                          </m:e>
                          <m:sub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𝐦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𝐟𝐭</m:t>
                            </m:r>
                          </m:e>
                          <m:sup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𝐡</m:t>
                        </m:r>
                      </m:den>
                    </m:f>
                  </m:oMath>
                </a14:m>
                <a:endParaRPr lang="tr-TR" sz="2800" b="1" dirty="0"/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	h: Isı transfer katsayısı,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𝐁𝐓𝐔</m:t>
                        </m:r>
                      </m:num>
                      <m:den>
                        <m:sSup>
                          <m:sSup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𝐟𝐭</m:t>
                            </m:r>
                          </m:e>
                          <m:sup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𝐡</m:t>
                        </m:r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 ℉</m:t>
                        </m:r>
                      </m:den>
                    </m:f>
                  </m:oMath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>
                <a:blip r:embed="rId2"/>
                <a:stretch>
                  <a:fillRect l="-9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500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/>
              <a:t>Örnek 1.13 - </a:t>
            </a:r>
            <a:r>
              <a:rPr lang="tr-TR" b="1" dirty="0">
                <a:solidFill>
                  <a:srgbClr val="FF0000"/>
                </a:solidFill>
              </a:rPr>
              <a:t>Çözüm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𝐁𝐓𝐔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𝐟𝐭</m:t>
                              </m:r>
                            </m:e>
                            <m:sup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𝐡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℉</m:t>
                          </m:r>
                        </m:den>
                      </m:f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=(….)</m:t>
                      </m:r>
                      <m:sSup>
                        <m:sSup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0" smtClean="0">
                                          <a:latin typeface="Cambria Math" panose="02040503050406030204" pitchFamily="18" charset="0"/>
                                        </a:rPr>
                                        <m:t>𝐥𝐛</m:t>
                                      </m:r>
                                    </m:e>
                                    <m:sub>
                                      <m:r>
                                        <a:rPr lang="tr-TR" sz="2800" b="1" i="0" smtClean="0">
                                          <a:latin typeface="Cambria Math" panose="02040503050406030204" pitchFamily="18" charset="0"/>
                                        </a:rPr>
                                        <m:t>𝐦</m:t>
                                      </m:r>
                                    </m:sub>
                                  </m:sSub>
                                </m:num>
                                <m:den>
                                  <m:sSup>
                                    <m:sSupPr>
                                      <m:ctrlPr>
                                        <a:rPr lang="tr-TR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tr-TR" sz="2800" b="1" i="0" smtClean="0">
                                          <a:latin typeface="Cambria Math" panose="02040503050406030204" pitchFamily="18" charset="0"/>
                                        </a:rPr>
                                        <m:t>𝐟𝐭</m:t>
                                      </m:r>
                                    </m:e>
                                    <m:sup>
                                      <m:r>
                                        <a:rPr lang="tr-TR" sz="2800" b="1" i="0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tr-TR" sz="2800" b="1" i="0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tr-TR" sz="2800" b="1" i="0" smtClean="0">
                                      <a:latin typeface="Cambria Math" panose="02040503050406030204" pitchFamily="18" charset="0"/>
                                    </a:rPr>
                                    <m:t>𝐡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sup>
                      </m:sSup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Eşitliğin boyutsal olarak tutarlı olabilmesi için 1.16 </a:t>
                </a:r>
                <a:r>
                  <a:rPr lang="tr-TR" sz="2800" b="1" dirty="0" err="1"/>
                  <a:t>No’lu</a:t>
                </a:r>
                <a:r>
                  <a:rPr lang="tr-TR" sz="2800" b="1" dirty="0"/>
                  <a:t> eşitlikteki 0.0128 sabitinin birimi olmalıdır.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….</m:t>
                        </m:r>
                      </m:e>
                    </m:d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𝐁𝐓𝐔</m:t>
                        </m:r>
                      </m:num>
                      <m:den>
                        <m:sSup>
                          <m:sSup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𝐟𝐭</m:t>
                            </m:r>
                          </m:e>
                          <m:sup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𝐡</m:t>
                        </m:r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 ℉</m:t>
                        </m:r>
                      </m:den>
                    </m:f>
                    <m:r>
                      <a:rPr lang="tr-TR" sz="2800" b="1" i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𝐟𝐭</m:t>
                            </m:r>
                          </m:e>
                          <m:sup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sup>
                        </m:sSup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𝐡</m:t>
                            </m:r>
                          </m:e>
                          <m:sup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𝟖</m:t>
                            </m:r>
                          </m:sup>
                        </m:sSup>
                      </m:num>
                      <m:den>
                        <m:sSubSup>
                          <m:sSubSup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𝐥𝐛</m:t>
                            </m:r>
                          </m:e>
                          <m:sub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𝐦</m:t>
                            </m:r>
                          </m:sub>
                          <m:sup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𝟖</m:t>
                            </m:r>
                          </m:sup>
                        </m:sSubSup>
                      </m:den>
                    </m:f>
                  </m:oMath>
                </a14:m>
                <a:r>
                  <a:rPr lang="tr-TR" sz="2800" b="1" dirty="0"/>
                  <a:t>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….</m:t>
                          </m:r>
                        </m:e>
                      </m:d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𝐁𝐓𝐔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𝐟𝐭</m:t>
                              </m:r>
                            </m:e>
                            <m:sup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e>
                            <m:sup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℉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Sup>
                            <m:sSubSup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𝐥𝐛</m:t>
                              </m:r>
                            </m:e>
                            <m:sub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sub>
                            <m:sup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>
                <a:blip r:embed="rId2"/>
                <a:stretch>
                  <a:fillRect l="-6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331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32656"/>
                <a:ext cx="10157354" cy="5760640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SI birim sisteminde: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𝐡</m:t>
                    </m:r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𝐖</m:t>
                        </m:r>
                      </m:num>
                      <m:den>
                        <m:sSup>
                          <m:sSup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𝐦</m:t>
                            </m:r>
                          </m:e>
                          <m:sup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𝐊</m:t>
                        </m:r>
                      </m:den>
                    </m:f>
                  </m:oMath>
                </a14:m>
                <a:r>
                  <a:rPr lang="tr-TR" sz="2800" b="1" dirty="0">
                    <a:latin typeface="Cambria Math" panose="02040503050406030204" pitchFamily="18" charset="0"/>
                  </a:rPr>
                  <a:t>	ve 	</a:t>
                </a:r>
                <a14:m>
                  <m:oMath xmlns:m="http://schemas.openxmlformats.org/officeDocument/2006/math"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𝐆</m:t>
                    </m:r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𝐤𝐠</m:t>
                        </m:r>
                      </m:num>
                      <m:den>
                        <m:sSup>
                          <m:sSup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𝐦</m:t>
                            </m:r>
                          </m:e>
                          <m:sup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𝐬</m:t>
                        </m:r>
                      </m:den>
                    </m:f>
                  </m:oMath>
                </a14:m>
                <a:endParaRPr lang="tr-TR" sz="2800" b="1" dirty="0"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Bu nedenle sabitin SI sistemindeki birimi: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….</m:t>
                          </m:r>
                        </m:e>
                      </m:d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𝐉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e>
                            <m:sup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𝐊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𝐤𝐠</m:t>
                              </m:r>
                            </m:e>
                            <m:sup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sup>
                          </m:sSup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tr-TR" sz="2800" b="1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32656"/>
                <a:ext cx="10157354" cy="5760640"/>
              </a:xfrm>
              <a:blipFill>
                <a:blip r:embed="rId2"/>
                <a:stretch>
                  <a:fillRect l="-9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585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404664"/>
                <a:ext cx="10157354" cy="6264696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4500" b="1" dirty="0"/>
                  <a:t>Bu sabitin SI birim sistemindeki eşdeğeri: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3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3600" b="1" i="0" smtClean="0">
                              <a:latin typeface="Cambria Math" panose="02040503050406030204" pitchFamily="18" charset="0"/>
                            </a:rPr>
                            <m:t>Ç</m:t>
                          </m:r>
                          <m:r>
                            <a:rPr lang="tr-TR" sz="3600" b="1" i="0" smtClean="0">
                              <a:latin typeface="Cambria Math" panose="02040503050406030204" pitchFamily="18" charset="0"/>
                            </a:rPr>
                            <m:t>𝐅</m:t>
                          </m:r>
                        </m:e>
                      </m:d>
                      <m:f>
                        <m:fPr>
                          <m:ctrlPr>
                            <a:rPr lang="tr-TR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3600" b="1" i="1" smtClean="0">
                              <a:latin typeface="Cambria Math" panose="02040503050406030204" pitchFamily="18" charset="0"/>
                            </a:rPr>
                            <m:t>𝐉</m:t>
                          </m:r>
                        </m:num>
                        <m:den>
                          <m:sSup>
                            <m:sSupPr>
                              <m:ctrlPr>
                                <a:rPr lang="tr-TR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r>
                            <a:rPr lang="tr-TR" sz="3600" b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e>
                            <m:sup>
                              <m: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tr-TR" sz="3600" b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3600" b="1" i="1">
                              <a:latin typeface="Cambria Math" panose="02040503050406030204" pitchFamily="18" charset="0"/>
                            </a:rPr>
                            <m:t>𝐊</m:t>
                          </m:r>
                          <m:r>
                            <a:rPr lang="tr-TR" sz="36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𝐤𝐠</m:t>
                              </m:r>
                            </m:e>
                            <m:sup>
                              <m: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sup>
                          </m:sSup>
                          <m:r>
                            <a:rPr lang="tr-TR" sz="36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3600" b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tr-TR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3600" b="1" i="1" smtClean="0">
                              <a:latin typeface="Cambria Math" panose="02040503050406030204" pitchFamily="18" charset="0"/>
                            </a:rPr>
                            <m:t>𝐁𝐓𝐔</m:t>
                          </m:r>
                        </m:num>
                        <m:den>
                          <m:sSup>
                            <m:sSupPr>
                              <m:ctrlPr>
                                <a:rPr lang="tr-TR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  <m:t>𝐟𝐭</m:t>
                              </m:r>
                            </m:e>
                            <m:sup>
                              <m: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r>
                            <a:rPr lang="tr-TR" sz="3600" b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e>
                            <m:sup>
                              <m: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tr-TR" sz="3600" b="1" smtClean="0">
                              <a:latin typeface="Cambria Math" panose="02040503050406030204" pitchFamily="18" charset="0"/>
                            </a:rPr>
                            <m:t> ℉ </m:t>
                          </m:r>
                          <m:sSubSup>
                            <m:sSubSupPr>
                              <m:ctrlPr>
                                <a:rPr lang="tr-TR" sz="3600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  <m:t>𝐥𝐛</m:t>
                              </m:r>
                            </m:e>
                            <m:sub>
                              <m: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sub>
                            <m:sup>
                              <m: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sup>
                          </m:sSubSup>
                        </m:den>
                      </m:f>
                      <m:f>
                        <m:fPr>
                          <m:ctrlPr>
                            <a:rPr lang="tr-TR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3600" b="1" i="1" smtClean="0">
                              <a:latin typeface="Cambria Math" panose="02040503050406030204" pitchFamily="18" charset="0"/>
                            </a:rPr>
                            <m:t>𝟏𝟎𝟓𝟓</m:t>
                          </m:r>
                          <m:r>
                            <a:rPr lang="tr-TR" sz="36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3600" b="1" i="0" smtClean="0">
                              <a:latin typeface="Cambria Math" panose="02040503050406030204" pitchFamily="18" charset="0"/>
                            </a:rPr>
                            <m:t>𝐉</m:t>
                          </m:r>
                        </m:num>
                        <m:den>
                          <m:r>
                            <a:rPr lang="tr-TR" sz="3600" b="1" i="0" smtClean="0">
                              <a:latin typeface="Cambria Math" panose="02040503050406030204" pitchFamily="18" charset="0"/>
                            </a:rPr>
                            <m:t>𝐁𝐓𝐔</m:t>
                          </m:r>
                        </m:den>
                      </m:f>
                      <m:r>
                        <a:rPr lang="tr-TR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𝐟𝐭</m:t>
                              </m:r>
                            </m:e>
                            <m:sup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𝟑𝟎𝟒𝟖</m:t>
                              </m:r>
                            </m:e>
                            <m:sup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r>
                            <a:rPr lang="tr-TR" sz="36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den>
                      </m:f>
                      <m:r>
                        <a:rPr lang="tr-TR" sz="3600" b="1" i="0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𝐥𝐛</m:t>
                              </m:r>
                            </m:e>
                            <m:sub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sub>
                            <m:sup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sup>
                          </m:sSubSup>
                        </m:num>
                        <m:den>
                          <m:sSup>
                            <m:sSupPr>
                              <m:ctrlP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𝟒𝟓𝟑𝟔</m:t>
                              </m:r>
                            </m:e>
                            <m:sup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sup>
                          </m:sSup>
                          <m:r>
                            <a:rPr lang="tr-TR" sz="36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𝐤𝐠</m:t>
                              </m:r>
                            </m:e>
                            <m:sup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lang="tr-TR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e>
                            <m:sup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𝟑𝟔𝟎𝟎</m:t>
                              </m:r>
                            </m:e>
                            <m:sup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tr-TR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e>
                            <m:sup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3600" b="1" i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lang="tr-TR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36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360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3600" b="1" i="0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tr-TR" sz="3600" b="1" i="0" smtClean="0">
                              <a:latin typeface="Cambria Math" panose="02040503050406030204" pitchFamily="18" charset="0"/>
                            </a:rPr>
                            <m:t> ℉</m:t>
                          </m:r>
                        </m:num>
                        <m:den>
                          <m:r>
                            <a:rPr lang="tr-TR" sz="3600" b="1" i="0" smtClean="0">
                              <a:latin typeface="Cambria Math" panose="02040503050406030204" pitchFamily="18" charset="0"/>
                            </a:rPr>
                            <m:t>𝐊</m:t>
                          </m:r>
                        </m:den>
                      </m:f>
                    </m:oMath>
                  </m:oMathPara>
                </a14:m>
                <a:endParaRPr lang="tr-TR" sz="3600" b="1" dirty="0"/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404664"/>
                <a:ext cx="10157354" cy="6264696"/>
              </a:xfrm>
              <a:blipFill>
                <a:blip r:embed="rId2"/>
                <a:stretch>
                  <a:fillRect l="-9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787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476672"/>
                <a:ext cx="10157354" cy="6192688"/>
              </a:xfrm>
            </p:spPr>
            <p:txBody>
              <a:bodyPr>
                <a:normAutofit fontScale="92500"/>
              </a:bodyPr>
              <a:lstStyle/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Ç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𝐅</m:t>
                          </m:r>
                        </m:e>
                      </m:d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𝐉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e>
                            <m:sup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𝐊</m:t>
                          </m:r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𝐤𝐠</m:t>
                              </m:r>
                            </m:e>
                            <m:sup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sup>
                          </m:sSup>
                        </m:den>
                      </m:f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𝟏𝟏𝟏𝟕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𝟔𝟗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𝐉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e>
                            <m:sup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𝐊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𝐤𝐠</m:t>
                              </m:r>
                            </m:e>
                            <m:sup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ÇF = 1117,69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𝟎𝟏𝟐𝟖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𝐁𝐓𝐔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𝐟𝐭</m:t>
                              </m:r>
                            </m:e>
                            <m:sup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e>
                            <m:sup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℉ </m:t>
                          </m:r>
                          <m:sSubSup>
                            <m:sSub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𝐥𝐛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sub>
                            <m:sup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sup>
                          </m:sSubSup>
                        </m:den>
                      </m:f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𝟎𝟏𝟐𝟖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 ×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𝟏𝟏𝟏𝟕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𝟔𝟗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𝐉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e>
                            <m:sup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𝐊</m:t>
                          </m:r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𝐤𝐠</m:t>
                              </m:r>
                            </m:e>
                            <m:sup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𝟎𝟏𝟐𝟖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𝐁𝐓𝐔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𝐟𝐭</m:t>
                              </m:r>
                            </m:e>
                            <m:sup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e>
                            <m:sup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℉ </m:t>
                          </m:r>
                          <m:sSubSup>
                            <m:sSub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𝐥𝐛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sub>
                            <m:sup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sup>
                          </m:sSubSup>
                        </m:den>
                      </m:f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𝟑𝟏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𝐉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e>
                            <m:sup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𝐊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𝐤𝐠</m:t>
                              </m:r>
                            </m:e>
                            <m:sup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sup>
                          </m:sSup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endParaRPr lang="tr-TR" sz="2800" dirty="0"/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h=14,31 G</a:t>
                </a:r>
                <a:r>
                  <a:rPr lang="tr-TR" sz="2800" b="1" baseline="30000" dirty="0"/>
                  <a:t>0.8</a:t>
                </a:r>
                <a:r>
                  <a:rPr lang="tr-TR" sz="2800" b="1" dirty="0"/>
                  <a:t>			(1.17)</a:t>
                </a:r>
                <a:endParaRPr lang="tr-TR" sz="2800" b="1" baseline="30000" dirty="0"/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endParaRPr lang="tr-TR" sz="2800" b="1" dirty="0"/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476672"/>
                <a:ext cx="10157354" cy="619268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474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>
                <a:solidFill>
                  <a:srgbClr val="C00000"/>
                </a:solidFill>
              </a:rPr>
              <a:t>Çevirme İşlemi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900" b="1" dirty="0"/>
              <a:t>Birim </a:t>
            </a:r>
            <a:r>
              <a:rPr lang="tr-TR" sz="29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çevirmede</a:t>
            </a:r>
            <a:r>
              <a:rPr lang="tr-TR" sz="2900" b="1" dirty="0"/>
              <a:t> uyulacak </a:t>
            </a:r>
            <a:r>
              <a:rPr lang="tr-TR" sz="2900" b="1" dirty="0">
                <a:solidFill>
                  <a:srgbClr val="00B050"/>
                </a:solidFill>
              </a:rPr>
              <a:t>ilkelerin</a:t>
            </a:r>
            <a:r>
              <a:rPr lang="tr-TR" sz="2900" b="1" dirty="0"/>
              <a:t> bilinmesi halinde, </a:t>
            </a:r>
            <a:r>
              <a:rPr lang="tr-TR" sz="2900" b="1" dirty="0">
                <a:solidFill>
                  <a:srgbClr val="00B0F0"/>
                </a:solidFill>
              </a:rPr>
              <a:t>çevirme işlemi </a:t>
            </a:r>
            <a:r>
              <a:rPr lang="tr-TR" sz="2900" b="1" dirty="0"/>
              <a:t>kolaylıkla gerçekleştirebilir.</a:t>
            </a:r>
          </a:p>
          <a:p>
            <a:pPr marL="363538" indent="-363538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900" b="1" dirty="0"/>
              <a:t>1- Öncelikle, </a:t>
            </a:r>
            <a:r>
              <a:rPr lang="tr-TR" sz="2900" b="1" dirty="0">
                <a:solidFill>
                  <a:srgbClr val="C00000"/>
                </a:solidFill>
              </a:rPr>
              <a:t>çevrilecek birimi</a:t>
            </a:r>
            <a:r>
              <a:rPr lang="tr-TR" sz="2900" b="1" dirty="0"/>
              <a:t>, </a:t>
            </a:r>
            <a:r>
              <a:rPr lang="tr-TR" sz="2900" b="1" dirty="0">
                <a:solidFill>
                  <a:srgbClr val="FF0000"/>
                </a:solidFill>
              </a:rPr>
              <a:t>ulaşılmak istenen birimi </a:t>
            </a:r>
            <a:r>
              <a:rPr lang="tr-TR" sz="2900" b="1" dirty="0"/>
              <a:t>ve </a:t>
            </a:r>
            <a:r>
              <a:rPr lang="tr-TR" sz="2900" b="1" dirty="0">
                <a:solidFill>
                  <a:srgbClr val="00B0F0"/>
                </a:solidFill>
              </a:rPr>
              <a:t>çevirme katsayılarını </a:t>
            </a:r>
            <a:r>
              <a:rPr lang="tr-TR" sz="2900" b="1" dirty="0"/>
              <a:t>içeren bir eşitlik düzenlenir. </a:t>
            </a:r>
          </a:p>
          <a:p>
            <a:pPr marL="363538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0070C0"/>
                </a:solidFill>
              </a:rPr>
              <a:t>"</a:t>
            </a:r>
            <a:r>
              <a:rPr lang="tr-TR" sz="2800" b="1" dirty="0">
                <a:solidFill>
                  <a:srgbClr val="FF0000"/>
                </a:solidFill>
              </a:rPr>
              <a:t>Ulaşılmak istenen birim</a:t>
            </a:r>
            <a:r>
              <a:rPr lang="tr-TR" sz="2800" b="1" dirty="0">
                <a:solidFill>
                  <a:srgbClr val="0070C0"/>
                </a:solidFill>
              </a:rPr>
              <a:t>" </a:t>
            </a:r>
            <a:r>
              <a:rPr lang="tr-TR" sz="2800" b="1" dirty="0">
                <a:solidFill>
                  <a:srgbClr val="00B050"/>
                </a:solidFill>
              </a:rPr>
              <a:t>sola</a:t>
            </a:r>
            <a:r>
              <a:rPr lang="tr-TR" sz="2800" b="1" dirty="0">
                <a:solidFill>
                  <a:srgbClr val="0070C0"/>
                </a:solidFill>
              </a:rPr>
              <a:t>, "</a:t>
            </a:r>
            <a:r>
              <a:rPr lang="tr-TR" sz="2800" b="1" dirty="0">
                <a:solidFill>
                  <a:srgbClr val="00B0F0"/>
                </a:solidFill>
              </a:rPr>
              <a:t>çevrilmek istenen birim</a:t>
            </a:r>
            <a:r>
              <a:rPr lang="tr-TR" sz="2800" b="1" dirty="0">
                <a:solidFill>
                  <a:srgbClr val="0070C0"/>
                </a:solidFill>
              </a:rPr>
              <a:t>" </a:t>
            </a:r>
            <a:r>
              <a:rPr lang="tr-TR" sz="2800" b="1" dirty="0">
                <a:solidFill>
                  <a:srgbClr val="C00000"/>
                </a:solidFill>
              </a:rPr>
              <a:t>sağa</a:t>
            </a:r>
            <a:r>
              <a:rPr lang="tr-TR" sz="2800" b="1" dirty="0">
                <a:solidFill>
                  <a:srgbClr val="0070C0"/>
                </a:solidFill>
              </a:rPr>
              <a:t> yazılarak ve aralarına eşittir işareti konarak bir eşitlik düzenlenir. </a:t>
            </a:r>
          </a:p>
        </p:txBody>
      </p:sp>
      <p:sp>
        <p:nvSpPr>
          <p:cNvPr id="4" name="TextBox 3">
            <a:hlinkClick r:id="rId2" action="ppaction://hlinkfile"/>
          </p:cNvPr>
          <p:cNvSpPr txBox="1"/>
          <p:nvPr/>
        </p:nvSpPr>
        <p:spPr>
          <a:xfrm>
            <a:off x="7746271" y="767350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ÇEVİRME FAKTÖRLERİ</a:t>
            </a:r>
          </a:p>
        </p:txBody>
      </p:sp>
    </p:spTree>
    <p:extLst>
      <p:ext uri="{BB962C8B-B14F-4D97-AF65-F5344CB8AC3E}">
        <p14:creationId xmlns:p14="http://schemas.microsoft.com/office/powerpoint/2010/main" val="369011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32657"/>
                <a:ext cx="10157354" cy="6048672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Örneğin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, 304 tipi paslanmaz Çeliğin "İngiliz Mühendislik Sisteminde (EES)" ifade edilmiş olan (</a:t>
                </a:r>
                <a14:m>
                  <m:oMath xmlns:m="http://schemas.openxmlformats.org/officeDocument/2006/math">
                    <m:r>
                      <a:rPr lang="tr-TR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tr-TR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tr-T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𝐁𝐓𝐔</m:t>
                        </m:r>
                      </m:num>
                      <m:den>
                        <m:r>
                          <a:rPr lang="tr-T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𝐟𝐭</m:t>
                        </m:r>
                        <m:r>
                          <a:rPr lang="tr-T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𝐡</m:t>
                        </m:r>
                        <m:r>
                          <a:rPr lang="tr-T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°</m:t>
                        </m:r>
                        <m:r>
                          <a:rPr lang="tr-T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𝐅</m:t>
                        </m:r>
                      </m:den>
                    </m:f>
                  </m:oMath>
                </a14:m>
                <a:r>
                  <a:rPr lang="tr-TR" sz="2800" b="1" dirty="0">
                    <a:solidFill>
                      <a:srgbClr val="0070C0"/>
                    </a:solidFill>
                  </a:rPr>
                  <a:t>) düzeyindeki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ısıl iletkenlik 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(</a:t>
                </a:r>
                <a:r>
                  <a:rPr lang="en-US" sz="2800" b="1" dirty="0">
                    <a:solidFill>
                      <a:srgbClr val="00B050"/>
                    </a:solidFill>
                  </a:rPr>
                  <a:t>thermal conductivity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) değerinin, SI birim sistemindeki eşdeğeri olan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𝐉</m:t>
                        </m:r>
                      </m:num>
                      <m:den>
                        <m:r>
                          <a:rPr lang="tr-T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tr-T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𝐬</m:t>
                        </m:r>
                        <m:r>
                          <a:rPr lang="tr-T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𝐤</m:t>
                        </m:r>
                      </m:den>
                    </m:f>
                  </m:oMath>
                </a14:m>
                <a:r>
                  <a:rPr lang="tr-TR" sz="2800" b="1" dirty="0">
                    <a:solidFill>
                      <a:srgbClr val="0070C0"/>
                    </a:solidFill>
                  </a:rPr>
                  <a:t>) birimine çevrilme gereksinimi bulunduğunu varsayalım. </a:t>
                </a: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32657"/>
                <a:ext cx="10157354" cy="6048672"/>
              </a:xfrm>
              <a:blipFill>
                <a:blip r:embed="rId2"/>
                <a:stretch>
                  <a:fillRect l="-780" r="-102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183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32656"/>
                <a:ext cx="10157354" cy="6336704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>
                    <a:solidFill>
                      <a:srgbClr val="0070C0"/>
                    </a:solidFill>
                  </a:rPr>
                  <a:t>Birim çevirme işlemine; aşağıdaki eşitliğin düzenlenmesiyle başlanır</a:t>
                </a:r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Ç</m:t>
                          </m:r>
                          <m:r>
                            <a:rPr lang="tr-T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𝐅</m:t>
                          </m:r>
                        </m:e>
                      </m:d>
                      <m:f>
                        <m:fPr>
                          <m:ctrlPr>
                            <a:rPr lang="tr-TR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𝐉</m:t>
                          </m:r>
                        </m:num>
                        <m:den>
                          <m:r>
                            <a:rPr lang="tr-TR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  <m:r>
                            <a:rPr lang="tr-TR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  <m:r>
                            <a:rPr lang="tr-TR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𝐤</m:t>
                          </m:r>
                        </m:den>
                      </m:f>
                      <m:r>
                        <a:rPr lang="tr-TR" b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𝐁𝐓𝐔</m:t>
                          </m:r>
                        </m:num>
                        <m:den>
                          <m:r>
                            <a:rPr lang="tr-TR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𝐟𝐭</m:t>
                          </m:r>
                          <m:r>
                            <a:rPr lang="tr-TR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𝐡</m:t>
                          </m:r>
                          <m:r>
                            <a:rPr lang="tr-TR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°</m:t>
                          </m:r>
                          <m:r>
                            <a:rPr lang="tr-TR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𝐅</m:t>
                          </m:r>
                        </m:den>
                      </m:f>
                      <m:r>
                        <a:rPr lang="tr-TR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tr-TR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tr-TR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Ç</m:t>
                      </m:r>
                      <m:r>
                        <a:rPr lang="tr-TR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𝐊</m:t>
                      </m:r>
                      <m:r>
                        <a:rPr lang="tr-TR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/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>
                    <a:solidFill>
                      <a:srgbClr val="0070C0"/>
                    </a:solidFill>
                  </a:rPr>
                  <a:t>Burada : </a:t>
                </a:r>
              </a:p>
              <a:p>
                <a:pPr lvl="1"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b="1" dirty="0">
                    <a:solidFill>
                      <a:srgbClr val="0070C0"/>
                    </a:solidFill>
                  </a:rPr>
                  <a:t>ÇF ; Aşağıda açıklanan işlemlerle hesaplanacak olan "</a:t>
                </a:r>
                <a:r>
                  <a:rPr lang="tr-TR" b="1" dirty="0">
                    <a:solidFill>
                      <a:srgbClr val="FF0000"/>
                    </a:solidFill>
                  </a:rPr>
                  <a:t>çevirme faktörü</a:t>
                </a:r>
                <a:r>
                  <a:rPr lang="tr-TR" b="1" dirty="0">
                    <a:solidFill>
                      <a:srgbClr val="0070C0"/>
                    </a:solidFill>
                  </a:rPr>
                  <a:t>", </a:t>
                </a:r>
              </a:p>
              <a:p>
                <a:pPr lvl="1"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b="1" dirty="0">
                    <a:solidFill>
                      <a:srgbClr val="0070C0"/>
                    </a:solidFill>
                  </a:rPr>
                  <a:t>ÇK : Birim çevirme tablosundan belirlenecek olan "</a:t>
                </a:r>
                <a:r>
                  <a:rPr lang="tr-TR" b="1" dirty="0">
                    <a:solidFill>
                      <a:srgbClr val="00B050"/>
                    </a:solidFill>
                  </a:rPr>
                  <a:t>çevirme katsayılar</a:t>
                </a:r>
                <a:r>
                  <a:rPr lang="tr-TR" b="1" dirty="0">
                    <a:solidFill>
                      <a:srgbClr val="0070C0"/>
                    </a:solidFill>
                  </a:rPr>
                  <a:t>". </a:t>
                </a: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32656"/>
                <a:ext cx="10157354" cy="6336704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168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32656"/>
                <a:ext cx="10157354" cy="6336704"/>
              </a:xfrm>
            </p:spPr>
            <p:txBody>
              <a:bodyPr>
                <a:normAutofit/>
              </a:bodyPr>
              <a:lstStyle/>
              <a:p>
                <a:pPr marL="363538" indent="-363538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rgbClr val="0070C0"/>
                    </a:solidFill>
                  </a:rPr>
                  <a:t>2- Düzenlenen bu eşitlikte, çevrilecek olan birimin önünde bulunan "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sayısal değere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" bu aşamada yer verilmemesi tercih edilir. </a:t>
                </a:r>
              </a:p>
              <a:p>
                <a:pPr marL="363538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rgbClr val="0070C0"/>
                    </a:solidFill>
                  </a:rPr>
                  <a:t>Bu nedenle; </a:t>
                </a:r>
                <a14:m>
                  <m:oMath xmlns:m="http://schemas.openxmlformats.org/officeDocument/2006/math">
                    <m:r>
                      <a:rPr lang="tr-TR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tr-TR" sz="28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tr-TR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𝐁𝐓𝐔</m:t>
                        </m:r>
                      </m:num>
                      <m:den>
                        <m:r>
                          <a:rPr lang="tr-TR" sz="2800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𝐟𝐭</m:t>
                        </m:r>
                        <m:r>
                          <a:rPr lang="tr-TR" sz="2800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𝐡</m:t>
                        </m:r>
                        <m:r>
                          <a:rPr lang="tr-TR" sz="2800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°</m:t>
                        </m:r>
                        <m:r>
                          <a:rPr lang="tr-TR" sz="2800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𝐅</m:t>
                        </m:r>
                      </m:den>
                    </m:f>
                  </m:oMath>
                </a14:m>
                <a:r>
                  <a:rPr lang="tr-TR" sz="2800" b="1" dirty="0">
                    <a:solidFill>
                      <a:srgbClr val="0070C0"/>
                    </a:solidFill>
                  </a:rPr>
                  <a:t> ifadesindeki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10 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değeri, yukarıdaki eşitlikte şimdilik yer almamıştır. </a:t>
                </a: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32656"/>
                <a:ext cx="10157354" cy="6336704"/>
              </a:xfrm>
              <a:blipFill>
                <a:blip r:embed="rId2"/>
                <a:stretch>
                  <a:fillRect l="-900" r="-12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745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 marL="363538" indent="-363538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0070C0"/>
                </a:solidFill>
              </a:rPr>
              <a:t>3- Oluşturulmuş ve fakat henüz tamamlanmamış bulunan yukarıdaki eşitliğin sağ tarafındaki terimde yer alan </a:t>
            </a:r>
            <a:r>
              <a:rPr lang="tr-TR" sz="2800" b="1" dirty="0">
                <a:solidFill>
                  <a:srgbClr val="FF0000"/>
                </a:solidFill>
              </a:rPr>
              <a:t>BTU, </a:t>
            </a:r>
            <a:r>
              <a:rPr lang="tr-TR" sz="2800" b="1" dirty="0" err="1">
                <a:solidFill>
                  <a:srgbClr val="FF0000"/>
                </a:solidFill>
              </a:rPr>
              <a:t>ft</a:t>
            </a:r>
            <a:r>
              <a:rPr lang="tr-TR" sz="2800" b="1" dirty="0">
                <a:solidFill>
                  <a:srgbClr val="FF0000"/>
                </a:solidFill>
              </a:rPr>
              <a:t>, °F ve h</a:t>
            </a:r>
            <a:r>
              <a:rPr lang="tr-TR" sz="2800" b="1" dirty="0">
                <a:solidFill>
                  <a:srgbClr val="0070C0"/>
                </a:solidFill>
              </a:rPr>
              <a:t> gibi dört birimin, </a:t>
            </a:r>
            <a:r>
              <a:rPr lang="tr-TR" sz="2800" b="1" dirty="0" err="1">
                <a:solidFill>
                  <a:srgbClr val="0070C0"/>
                </a:solidFill>
              </a:rPr>
              <a:t>Sl</a:t>
            </a:r>
            <a:r>
              <a:rPr lang="tr-TR" sz="2800" b="1" dirty="0">
                <a:solidFill>
                  <a:srgbClr val="0070C0"/>
                </a:solidFill>
              </a:rPr>
              <a:t> sistemindeki "</a:t>
            </a:r>
            <a:r>
              <a:rPr lang="tr-TR" sz="2800" b="1" dirty="0">
                <a:solidFill>
                  <a:srgbClr val="00B050"/>
                </a:solidFill>
              </a:rPr>
              <a:t>çevirme katsayıları</a:t>
            </a:r>
            <a:r>
              <a:rPr lang="tr-TR" sz="2800" b="1" dirty="0">
                <a:solidFill>
                  <a:srgbClr val="0070C0"/>
                </a:solidFill>
              </a:rPr>
              <a:t>" birim çevirme tablosundan (</a:t>
            </a:r>
            <a:r>
              <a:rPr lang="tr-TR" sz="2800" b="1" dirty="0">
                <a:solidFill>
                  <a:srgbClr val="FF0000"/>
                </a:solidFill>
              </a:rPr>
              <a:t>EK 1</a:t>
            </a:r>
            <a:r>
              <a:rPr lang="tr-TR" sz="2800" b="1" dirty="0">
                <a:solidFill>
                  <a:srgbClr val="0070C0"/>
                </a:solidFill>
              </a:rPr>
              <a:t>) saptanır. </a:t>
            </a:r>
          </a:p>
          <a:p>
            <a:pPr marL="363538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0070C0"/>
                </a:solidFill>
              </a:rPr>
              <a:t>Saptanmış bu </a:t>
            </a:r>
            <a:r>
              <a:rPr lang="tr-TR" sz="2800" b="1" dirty="0">
                <a:solidFill>
                  <a:srgbClr val="00B050"/>
                </a:solidFill>
              </a:rPr>
              <a:t>çevirme katsayıları </a:t>
            </a:r>
            <a:r>
              <a:rPr lang="tr-TR" sz="2800" b="1" dirty="0">
                <a:solidFill>
                  <a:srgbClr val="0070C0"/>
                </a:solidFill>
              </a:rPr>
              <a:t>aşağıda verilmiştir. 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tr-TR" b="1" dirty="0">
                <a:solidFill>
                  <a:srgbClr val="FF0000"/>
                </a:solidFill>
              </a:rPr>
              <a:t>1 BTU </a:t>
            </a:r>
            <a:r>
              <a:rPr lang="tr-TR" b="1" dirty="0">
                <a:solidFill>
                  <a:srgbClr val="0070C0"/>
                </a:solidFill>
              </a:rPr>
              <a:t>= </a:t>
            </a:r>
            <a:r>
              <a:rPr lang="tr-TR" b="1" dirty="0">
                <a:solidFill>
                  <a:srgbClr val="00B050"/>
                </a:solidFill>
              </a:rPr>
              <a:t>1055 J</a:t>
            </a:r>
            <a:r>
              <a:rPr lang="tr-TR" b="1" dirty="0">
                <a:solidFill>
                  <a:srgbClr val="0070C0"/>
                </a:solidFill>
              </a:rPr>
              <a:t>, 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tr-TR" b="1" dirty="0">
                <a:solidFill>
                  <a:srgbClr val="0070C0"/>
                </a:solidFill>
              </a:rPr>
              <a:t>1 </a:t>
            </a:r>
            <a:r>
              <a:rPr lang="tr-TR" b="1" dirty="0" err="1">
                <a:solidFill>
                  <a:srgbClr val="0070C0"/>
                </a:solidFill>
              </a:rPr>
              <a:t>ft</a:t>
            </a:r>
            <a:r>
              <a:rPr lang="tr-TR" b="1" dirty="0">
                <a:solidFill>
                  <a:srgbClr val="0070C0"/>
                </a:solidFill>
              </a:rPr>
              <a:t> = 0.3048 m, 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tr-TR" b="1" dirty="0">
                <a:solidFill>
                  <a:srgbClr val="0070C0"/>
                </a:solidFill>
              </a:rPr>
              <a:t>1°F = 5/9 °C (sıcaklık farkı söz konusu olduğunda), 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tr-TR" b="1" dirty="0">
                <a:solidFill>
                  <a:srgbClr val="0070C0"/>
                </a:solidFill>
              </a:rPr>
              <a:t>1°C = 1 K, 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tr-TR" b="1" dirty="0">
                <a:solidFill>
                  <a:srgbClr val="0070C0"/>
                </a:solidFill>
              </a:rPr>
              <a:t>1 h = 3600 s.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894612" y="4005064"/>
                <a:ext cx="2850469" cy="78374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𝐉</m:t>
                          </m:r>
                        </m:num>
                        <m:den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𝐤</m:t>
                          </m:r>
                        </m:den>
                      </m:f>
                      <m:r>
                        <a:rPr lang="tr-TR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𝐁𝐓𝐔</m:t>
                          </m:r>
                        </m:num>
                        <m:den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𝐟𝐭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𝐡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°</m:t>
                          </m:r>
                          <m:r>
                            <a:rPr lang="tr-T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𝐅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4612" y="4005064"/>
                <a:ext cx="2850469" cy="7837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Callout 2"/>
          <p:cNvSpPr/>
          <p:nvPr/>
        </p:nvSpPr>
        <p:spPr>
          <a:xfrm>
            <a:off x="117748" y="4653136"/>
            <a:ext cx="1656184" cy="1440160"/>
          </a:xfrm>
          <a:prstGeom prst="wedgeEllipseCallout">
            <a:avLst>
              <a:gd name="adj1" fmla="val 60817"/>
              <a:gd name="adj2" fmla="val -4123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sz="1800" dirty="0">
                <a:solidFill>
                  <a:srgbClr val="FF0000"/>
                </a:solidFill>
              </a:rPr>
              <a:t>Çevirme faktörü</a:t>
            </a:r>
          </a:p>
        </p:txBody>
      </p:sp>
    </p:spTree>
    <p:extLst>
      <p:ext uri="{BB962C8B-B14F-4D97-AF65-F5344CB8AC3E}">
        <p14:creationId xmlns:p14="http://schemas.microsoft.com/office/powerpoint/2010/main" val="169824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0</TotalTime>
  <Words>1699</Words>
  <Application>Microsoft Office PowerPoint</Application>
  <PresentationFormat>Özel</PresentationFormat>
  <Paragraphs>208</Paragraphs>
  <Slides>46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46</vt:i4>
      </vt:variant>
    </vt:vector>
  </HeadingPairs>
  <TitlesOfParts>
    <vt:vector size="51" baseType="lpstr">
      <vt:lpstr>Arial</vt:lpstr>
      <vt:lpstr>Cambria Math</vt:lpstr>
      <vt:lpstr>Century Gothic</vt:lpstr>
      <vt:lpstr>Times New Roman</vt:lpstr>
      <vt:lpstr>Books 16x9</vt:lpstr>
      <vt:lpstr>Kütle ve Enerji Denklikleri Birimler ve Boyutlar</vt:lpstr>
      <vt:lpstr>Bu Hafta</vt:lpstr>
      <vt:lpstr>Birim Dönüştürme</vt:lpstr>
      <vt:lpstr>Örnek:</vt:lpstr>
      <vt:lpstr>Çevirme İşlemi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Örnek 1.1</vt:lpstr>
      <vt:lpstr>Örnek 1.1 Çözüm</vt:lpstr>
      <vt:lpstr>PowerPoint Sunusu</vt:lpstr>
      <vt:lpstr>PowerPoint Sunusu</vt:lpstr>
      <vt:lpstr>EŞİTLİKLERİN BOYUTSAL TUTARLILIĞI </vt:lpstr>
      <vt:lpstr>Örnek 1.11</vt:lpstr>
      <vt:lpstr>PowerPoint Sunusu</vt:lpstr>
      <vt:lpstr>Örnek 1.11- Çözüm</vt:lpstr>
      <vt:lpstr>PowerPoint Sunusu</vt:lpstr>
      <vt:lpstr>lbm ve lbf Arasındaki İlişki</vt:lpstr>
      <vt:lpstr>PowerPoint Sunusu</vt:lpstr>
      <vt:lpstr>PowerPoint Sunusu</vt:lpstr>
      <vt:lpstr>PowerPoint Sunusu</vt:lpstr>
      <vt:lpstr>PowerPoint Sunusu</vt:lpstr>
      <vt:lpstr>Örnek 1.10</vt:lpstr>
      <vt:lpstr>PowerPoint Sunusu</vt:lpstr>
      <vt:lpstr>PowerPoint Sunusu</vt:lpstr>
      <vt:lpstr>PowerPoint Sunusu</vt:lpstr>
      <vt:lpstr>BOYUTSUZ EŞİTLİKLER</vt:lpstr>
      <vt:lpstr>Reynold sayısı (Re) </vt:lpstr>
      <vt:lpstr>Nusselt sayısı (Nu)</vt:lpstr>
      <vt:lpstr>Prandtl sayısı (Pr)</vt:lpstr>
      <vt:lpstr>Fourier sayısı (Fo)</vt:lpstr>
      <vt:lpstr>Biot sayısı (Bi)</vt:lpstr>
      <vt:lpstr>Örnek 1.13</vt:lpstr>
      <vt:lpstr>Örnek 1.13 - Çözüm</vt:lpstr>
      <vt:lpstr>PowerPoint Sunusu</vt:lpstr>
      <vt:lpstr>PowerPoint Sunusu</vt:lpstr>
      <vt:lpstr>PowerPoint Sunusu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2016-01-15T07:18:00Z</dcterms:created>
  <dcterms:modified xsi:type="dcterms:W3CDTF">2019-02-25T08:45:16Z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